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Default Extension="png" ContentType="image/png"/>
</Types>
</file>

<file path=_rels/.rels>&#65279;<?xml version="1.0" encoding="utf-8"?><Relationships xmlns="http://schemas.openxmlformats.org/package/2006/relationships"><Relationship Type="http://schemas.openxmlformats.org/package/2006/relationships/metadata/core-properties" Target="/docProps/core.xml" Id="Rb04355eaa948431d" /><Relationship Type="http://schemas.openxmlformats.org/officeDocument/2006/relationships/extended-properties" Target="/docProps/app.xml" Id="Rf742408642fd4535" /><Relationship Type="http://schemas.openxmlformats.org/officeDocument/2006/relationships/officeDocument" Target="/ppt/presentation.xml" Id="R2a2419558ca94610" /></Relationships>
</file>

<file path=ppt/presentation.xml><?xml version="1.0" encoding="utf-8"?>
<p:presentation xmlns:p="http://schemas.openxmlformats.org/presentationml/2006/main">
  <p:sldMasterIdLst>
    <p:sldMasterId xmlns:r="http://schemas.openxmlformats.org/officeDocument/2006/relationships" id="2147483648" r:id="Rdd8e379954f04247"/>
  </p:sldMasterIdLst>
  <p:notesMasterIdLst>
    <p:notesMasterId xmlns:r="http://schemas.openxmlformats.org/officeDocument/2006/relationships" r:id="R1036313573af483e"/>
  </p:notesMasterIdLst>
  <p:sldIdLst>
    <p:sldId xmlns:r="http://schemas.openxmlformats.org/officeDocument/2006/relationships" id="256" r:id="R1e5403280f27416c"/>
    <p:sldId xmlns:r="http://schemas.openxmlformats.org/officeDocument/2006/relationships" id="257" r:id="Rb403ffd0a7624186"/>
    <p:sldId xmlns:r="http://schemas.openxmlformats.org/officeDocument/2006/relationships" id="258" r:id="R163c8a09ca53484b"/>
    <p:sldId xmlns:r="http://schemas.openxmlformats.org/officeDocument/2006/relationships" id="259" r:id="Rb0fcb0711445400e"/>
    <p:sldId xmlns:r="http://schemas.openxmlformats.org/officeDocument/2006/relationships" id="260" r:id="R7305aa77755446c5"/>
    <p:sldId xmlns:r="http://schemas.openxmlformats.org/officeDocument/2006/relationships" id="261" r:id="Re958179a0b5544d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d5aa060f4d144da" /><Relationship Type="http://schemas.openxmlformats.org/officeDocument/2006/relationships/slideMaster" Target="/ppt/slideMasters/slideMaster1.xml" Id="Rdd8e379954f04247" /><Relationship Type="http://schemas.openxmlformats.org/officeDocument/2006/relationships/notesMaster" Target="/ppt/notesMasters/notesMaster1.xml" Id="R1036313573af483e" /><Relationship Type="http://schemas.openxmlformats.org/officeDocument/2006/relationships/presProps" Target="/ppt/presProps.xml" Id="R2f87653b0e5e4cb4" /><Relationship Type="http://schemas.openxmlformats.org/officeDocument/2006/relationships/tableStyles" Target="/ppt/tableStyles.xml" Id="Ra2cd1865b51a4292" /><Relationship Type="http://schemas.openxmlformats.org/officeDocument/2006/relationships/slide" Target="/ppt/slides/slide1.xml" Id="R1e5403280f27416c" /><Relationship Type="http://schemas.openxmlformats.org/officeDocument/2006/relationships/slide" Target="/ppt/slides/slide2.xml" Id="Rb403ffd0a7624186" /><Relationship Type="http://schemas.openxmlformats.org/officeDocument/2006/relationships/slide" Target="/ppt/slides/slide3.xml" Id="R163c8a09ca53484b" /><Relationship Type="http://schemas.openxmlformats.org/officeDocument/2006/relationships/slide" Target="/ppt/slides/slide4.xml" Id="Rb0fcb0711445400e" /><Relationship Type="http://schemas.openxmlformats.org/officeDocument/2006/relationships/slide" Target="/ppt/slides/slide5.xml" Id="R7305aa77755446c5" /><Relationship Type="http://schemas.openxmlformats.org/officeDocument/2006/relationships/slide" Target="/ppt/slides/slide6.xml" Id="Re958179a0b5544d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bc9a35127f545c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8f37cabd108439d" /><Relationship Type="http://schemas.openxmlformats.org/officeDocument/2006/relationships/notesMaster" Target="/ppt/notesMasters/notesMaster1.xml" Id="R075b133f9fdf4899" /></Relationships>
</file>

<file path=ppt/notesSlides/_rels/notesSlide2.xml.rels>&#65279;<?xml version="1.0" encoding="utf-8"?><Relationships xmlns="http://schemas.openxmlformats.org/package/2006/relationships"><Relationship Type="http://schemas.openxmlformats.org/officeDocument/2006/relationships/slide" Target="/ppt/slides/slide2.xml" Id="Rcb2b77503e3440ab" /><Relationship Type="http://schemas.openxmlformats.org/officeDocument/2006/relationships/notesMaster" Target="/ppt/notesMasters/notesMaster1.xml" Id="R6ecb02a56a00473b" /></Relationships>
</file>

<file path=ppt/notesSlides/_rels/notesSlide3.xml.rels>&#65279;<?xml version="1.0" encoding="utf-8"?><Relationships xmlns="http://schemas.openxmlformats.org/package/2006/relationships"><Relationship Type="http://schemas.openxmlformats.org/officeDocument/2006/relationships/slide" Target="/ppt/slides/slide3.xml" Id="R315745482fbf43a5" /><Relationship Type="http://schemas.openxmlformats.org/officeDocument/2006/relationships/notesMaster" Target="/ppt/notesMasters/notesMaster1.xml" Id="R88fba6748e354a3a" /></Relationships>
</file>

<file path=ppt/notesSlides/_rels/notesSlide4.xml.rels>&#65279;<?xml version="1.0" encoding="utf-8"?><Relationships xmlns="http://schemas.openxmlformats.org/package/2006/relationships"><Relationship Type="http://schemas.openxmlformats.org/officeDocument/2006/relationships/slide" Target="/ppt/slides/slide4.xml" Id="Rd2ef2335b0fd41f2" /><Relationship Type="http://schemas.openxmlformats.org/officeDocument/2006/relationships/notesMaster" Target="/ppt/notesMasters/notesMaster1.xml" Id="R26f2bb5c93f34cf7" /></Relationships>
</file>

<file path=ppt/notesSlides/_rels/notesSlide5.xml.rels>&#65279;<?xml version="1.0" encoding="utf-8"?><Relationships xmlns="http://schemas.openxmlformats.org/package/2006/relationships"><Relationship Type="http://schemas.openxmlformats.org/officeDocument/2006/relationships/slide" Target="/ppt/slides/slide5.xml" Id="R29cdbbe5bd694ac8" /><Relationship Type="http://schemas.openxmlformats.org/officeDocument/2006/relationships/notesMaster" Target="/ppt/notesMasters/notesMaster1.xml" Id="R34a4fb25cf1a44bc" /></Relationships>
</file>

<file path=ppt/notesSlides/_rels/notesSlide6.xml.rels>&#65279;<?xml version="1.0" encoding="utf-8"?><Relationships xmlns="http://schemas.openxmlformats.org/package/2006/relationships"><Relationship Type="http://schemas.openxmlformats.org/officeDocument/2006/relationships/slide" Target="/ppt/slides/slide6.xml" Id="Rc30be8b430114309" /><Relationship Type="http://schemas.openxmlformats.org/officeDocument/2006/relationships/notesMaster" Target="/ppt/notesMasters/notesMaster1.xml" Id="Rde961754c94f448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proposal starts with the operating issue. The note says approvals take too long, but it also identifies missing commercial inputs and unclear ownership. We propose a six-week pilot with one team to examine those decisions and handoffs. We have not established the cause of delay or a quantified benefit. The immediate decision is to confirm the objective, reviewer and necessary capacity.</a:t>
            </a:r>
          </a:p>
          <a:p xmlns:a="http://schemas.openxmlformats.org/drawingml/2006/main">
            <a:r>
              <a:t>Source: original pilot narrative, interactions 1–3. No real client or employer material.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Separate the supplied facts from the hypothesis. The note records incomplete inputs and unclear ownership. It does not measure how much delay each factor causes. The suggested response is to map the decisions and test a bounded workflow. Buying a writing tool remains an alternative to examine once the cause is better understood. Reviewer capacity and specialist coverage are still open.</a:t>
            </a:r>
          </a:p>
          <a:p xmlns:a="http://schemas.openxmlformats.org/drawingml/2006/main">
            <a:r>
              <a:t>Source: original pilot narrative, interactions 1–3. No real client or employer material.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source boundary is six weeks and one team. The suggested work organizes the decision map, evidence and recommendation. It also prepares related materials for review. The suggested outputs and acceptance criteria require customer agreement. This is a scope-preparation example, not a complete or effective statement of work. No organization-wide rollout is included in the source.</a:t>
            </a:r>
          </a:p>
          <a:p xmlns:a="http://schemas.openxmlformats.org/drawingml/2006/main">
            <a:r>
              <a:t>Source: original pilot narrative, interactions 1–3. No real client or employer material.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second conversation requests four weeks without specialist coverage and the same outputs. That request does not prove equivalent delivery. An alternative person needs the relevant judgment, authority and available capacity. Phasing may change the sequence while preserving the intended wider result. Reducing outputs changes the promise and requires a different decision. None of these options is automatically approved.</a:t>
            </a:r>
          </a:p>
          <a:p xmlns:a="http://schemas.openxmlformats.org/drawingml/2006/main">
            <a:r>
              <a:t>Source: original pilot narrative, interactions 1–3. No real client or employer material.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third interaction clarifies that four weeks is an option rather than an agreed replacement. A practice lead can review scope, but specialist capacity and commercial inputs remain unresolved. We retain the six-week proposal as the working reference. We preserve the earlier request and its status, rather than erasing it. The proposal, script and commercial assumptions require targeted review. The original source inventory remains valid.</a:t>
            </a:r>
          </a:p>
          <a:p xmlns:a="http://schemas.openxmlformats.org/drawingml/2006/main">
            <a:r>
              <a:t>Source: original pilot narrative, interactions 1–3. No real client or employer material.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next decision is to select the delivery boundary and resolve capacity. The workbook requires approved effort and rate inputs before calculating an estimate. This example has no approved estimate, signed contract, live customer processing or measured commercial outcome. Review each affected revision and authorize release separately. The sample material demonstrates continuity and connected work, not completed delivery.</a:t>
            </a:r>
          </a:p>
          <a:p xmlns:a="http://schemas.openxmlformats.org/drawingml/2006/main">
            <a:r>
              <a:t>Source: original pilot narrative, interactions 1–3. No real client or employer material.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57af408494b435f"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62d0a9f8b554b75" /><Relationship Type="http://schemas.openxmlformats.org/officeDocument/2006/relationships/slideLayout" Target="/ppt/slideLayouts/slideLayout1.xml" Id="R8be05f657cda4f2e"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be05f657cda4f2e"/>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standalone='yes'?>
<Relationships xmlns="http://schemas.openxmlformats.org/package/2006/relationships"><Relationship Type="http://schemas.openxmlformats.org/officeDocument/2006/relationships/slideLayout" Target="/ppt/slideLayouts/slideLayout1.xml" Id="R2e69ab8bdee44576"/><Relationship Type="http://schemas.openxmlformats.org/officeDocument/2006/relationships/notesSlide" Target="/ppt/notesSlides/notesSlide1.xml" Id="R352e891bd4ea4cf9"/><Relationship Id="rIdStratumBrand" Type="http://schemas.openxmlformats.org/officeDocument/2006/relationships/image" Target="../media/stratum-document-wordmark.png"/></Relationships>
</file>

<file path=ppt/slides/_rels/slide2.xml.rels><?xml version='1.0' encoding='UTF-8' standalone='yes'?>
<Relationships xmlns="http://schemas.openxmlformats.org/package/2006/relationships"><Relationship Type="http://schemas.openxmlformats.org/officeDocument/2006/relationships/slideLayout" Target="/ppt/slideLayouts/slideLayout1.xml" Id="R4c89a7bd17664947"/><Relationship Type="http://schemas.openxmlformats.org/officeDocument/2006/relationships/notesSlide" Target="/ppt/notesSlides/notesSlide2.xml" Id="Rabce702fa6594908"/><Relationship Id="rIdStratumBrand" Type="http://schemas.openxmlformats.org/officeDocument/2006/relationships/image" Target="../media/stratum-document-wordmark.png"/></Relationships>
</file>

<file path=ppt/slides/_rels/slide3.xml.rels><?xml version='1.0' encoding='UTF-8' standalone='yes'?>
<Relationships xmlns="http://schemas.openxmlformats.org/package/2006/relationships"><Relationship Type="http://schemas.openxmlformats.org/officeDocument/2006/relationships/slideLayout" Target="/ppt/slideLayouts/slideLayout1.xml" Id="R5e39ac1a689347ea"/><Relationship Type="http://schemas.openxmlformats.org/officeDocument/2006/relationships/notesSlide" Target="/ppt/notesSlides/notesSlide3.xml" Id="Rd0f73355114e4e99"/><Relationship Id="rIdStratumBrand" Type="http://schemas.openxmlformats.org/officeDocument/2006/relationships/image" Target="../media/stratum-document-wordmark.png"/></Relationships>
</file>

<file path=ppt/slides/_rels/slide4.xml.rels><?xml version='1.0' encoding='UTF-8' standalone='yes'?>
<Relationships xmlns="http://schemas.openxmlformats.org/package/2006/relationships"><Relationship Type="http://schemas.openxmlformats.org/officeDocument/2006/relationships/slideLayout" Target="/ppt/slideLayouts/slideLayout1.xml" Id="Rc24efd7b863e450b"/><Relationship Type="http://schemas.openxmlformats.org/officeDocument/2006/relationships/notesSlide" Target="/ppt/notesSlides/notesSlide4.xml" Id="R359b75909b50401f"/><Relationship Id="rIdStratumBrand" Type="http://schemas.openxmlformats.org/officeDocument/2006/relationships/image" Target="../media/stratum-document-wordmark.png"/></Relationships>
</file>

<file path=ppt/slides/_rels/slide5.xml.rels><?xml version='1.0' encoding='UTF-8' standalone='yes'?>
<Relationships xmlns="http://schemas.openxmlformats.org/package/2006/relationships"><Relationship Type="http://schemas.openxmlformats.org/officeDocument/2006/relationships/slideLayout" Target="/ppt/slideLayouts/slideLayout1.xml" Id="Rea9ff47dd34341ec"/><Relationship Type="http://schemas.openxmlformats.org/officeDocument/2006/relationships/notesSlide" Target="/ppt/notesSlides/notesSlide5.xml" Id="R066d0b660d9143f9"/><Relationship Id="rIdStratumBrand" Type="http://schemas.openxmlformats.org/officeDocument/2006/relationships/image" Target="../media/stratum-document-wordmark.png"/></Relationships>
</file>

<file path=ppt/slides/_rels/slide6.xml.rels><?xml version='1.0' encoding='UTF-8' standalone='yes'?>
<Relationships xmlns="http://schemas.openxmlformats.org/package/2006/relationships"><Relationship Type="http://schemas.openxmlformats.org/officeDocument/2006/relationships/slideLayout" Target="/ppt/slideLayouts/slideLayout1.xml" Id="Rcfa2b4c219654261"/><Relationship Type="http://schemas.openxmlformats.org/officeDocument/2006/relationships/notesSlide" Target="/ppt/notesSlides/notesSlide6.xml" Id="R5f42bd8366cf4fe4"/><Relationship Id="rIdStratumBrand" Type="http://schemas.openxmlformats.org/officeDocument/2006/relationships/image" Target="../media/stratum-document-wordmark.png"/></Relationships>
</file>

<file path=ppt/slides/slide1.xml><?xml version="1.0" encoding="utf-8"?>
<p:sld xmlns:p="http://schemas.openxmlformats.org/presentationml/2006/main">
  <p:cSld>
    <p:bg>
      <p:bgPr>
        <a:solidFill xmlns:a="http://schemas.openxmlformats.org/drawingml/2006/main">
          <a:srgbClr val="EAF5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0532DF13-099C-4A54-9554-3FEDDD07AB78}"/>
              </a:ext>
            </a:extLst>
          </p:cNvPr>
          <p:cNvSpPr>
            <a:spLocks xmlns:a="http://schemas.openxmlformats.org/drawingml/2006/main" noGrp="1"/>
          </p:cNvSpPr>
          <p:nvPr/>
        </p:nvSpPr>
        <p:spPr>
          <a:xfrm xmlns:a="http://schemas.openxmlformats.org/drawingml/2006/main">
            <a:off x="609600" y="457200"/>
            <a:ext cx="109728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0C2340"/>
                </a:solidFill>
                <a:latin typeface="Arial"/>
                <a:ea typeface="Arial"/>
                <a:cs typeface="Arial"/>
              </a:defRPr>
            </a:pPr>
            <a:r>
              <a:rPr sz="3300" b="1">
                <a:solidFill>
                  <a:srgbClr val="0C2340"/>
                </a:solidFill>
                <a:latin typeface="Arial"/>
                <a:ea typeface="Arial"/>
                <a:cs typeface="Arial"/>
              </a:rPr>
              <a:t>A bounded pilot for proposal decisions</a:t>
            </a:r>
          </a:p>
        </p:txBody>
      </p:sp>
      <p:sp>
        <p:nvSpPr>
          <p:cNvPr id="2" name="">
            <a:extLst xmlns:a="http://schemas.openxmlformats.org/drawingml/2006/main">
              <a:ext uri="{FF2B5EF4-FFF2-40B4-BE49-F238E27FC236}">
                <a16:creationId xmlns:a16="http://schemas.microsoft.com/office/drawing/2014/main" id="{A441D831-AB6A-417E-BD42-BC09C5BB3648}"/>
              </a:ext>
            </a:extLst>
          </p:cNvPr>
          <p:cNvSpPr>
            <a:spLocks xmlns:a="http://schemas.openxmlformats.org/drawingml/2006/main" noGrp="1"/>
          </p:cNvSpPr>
          <p:nvPr/>
        </p:nvSpPr>
        <p:spPr>
          <a:xfrm xmlns:a="http://schemas.openxmlformats.org/drawingml/2006/main">
            <a:off x="628650" y="1924050"/>
            <a:ext cx="10858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0369A1"/>
                </a:solidFill>
                <a:latin typeface="Arial"/>
                <a:ea typeface="Arial"/>
                <a:cs typeface="Arial"/>
              </a:defRPr>
            </a:pPr>
            <a:r>
              <a:rPr sz="2325" b="1">
                <a:solidFill>
                  <a:srgbClr val="0369A1"/>
                </a:solidFill>
                <a:latin typeface="Arial"/>
                <a:ea typeface="Arial"/>
                <a:cs typeface="Arial"/>
              </a:rPr>
              <a:t>Suggested six-week pilot with one team</a:t>
            </a:r>
          </a:p>
        </p:txBody>
      </p:sp>
      <p:sp>
        <p:nvSpPr>
          <p:cNvPr id="3" name="">
            <a:extLst xmlns:a="http://schemas.openxmlformats.org/drawingml/2006/main">
              <a:ext uri="{FF2B5EF4-FFF2-40B4-BE49-F238E27FC236}">
                <a16:creationId xmlns:a16="http://schemas.microsoft.com/office/drawing/2014/main" id="{5B1468FD-B8A8-4630-BA1F-2C1E93432C9C}"/>
              </a:ext>
            </a:extLst>
          </p:cNvPr>
          <p:cNvSpPr>
            <a:spLocks xmlns:a="http://schemas.openxmlformats.org/drawingml/2006/main" noGrp="1"/>
          </p:cNvSpPr>
          <p:nvPr/>
        </p:nvSpPr>
        <p:spPr>
          <a:xfrm xmlns:a="http://schemas.openxmlformats.org/drawingml/2006/main">
            <a:off x="628650" y="3086100"/>
            <a:ext cx="1081087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0C2340"/>
                </a:solidFill>
                <a:latin typeface="Arial"/>
                <a:ea typeface="Arial"/>
                <a:cs typeface="Arial"/>
              </a:defRPr>
            </a:pPr>
            <a:r>
              <a:rPr sz="1950" b="0">
                <a:solidFill>
                  <a:srgbClr val="0C2340"/>
                </a:solidFill>
                <a:latin typeface="Arial"/>
                <a:ea typeface="Arial"/>
                <a:cs typeface="Arial"/>
              </a:rPr>
              <a:t>Map approval decisions and incomplete commercial inputs before selecting broader automation.</a:t>
            </a:r>
          </a:p>
        </p:txBody>
      </p:sp>
      <p:sp>
        <p:nvSpPr>
          <p:cNvPr id="4" name="">
            <a:extLst xmlns:a="http://schemas.openxmlformats.org/drawingml/2006/main">
              <a:ext uri="{FF2B5EF4-FFF2-40B4-BE49-F238E27FC236}">
                <a16:creationId xmlns:a16="http://schemas.microsoft.com/office/drawing/2014/main" id="{F4DA9D59-5342-4D59-A50B-0548C6609C4D}"/>
              </a:ext>
            </a:extLst>
          </p:cNvPr>
          <p:cNvSpPr>
            <a:spLocks xmlns:a="http://schemas.openxmlformats.org/drawingml/2006/main" noGrp="1"/>
          </p:cNvSpPr>
          <p:nvPr/>
        </p:nvSpPr>
        <p:spPr>
          <a:xfrm xmlns:a="http://schemas.openxmlformats.org/drawingml/2006/main">
            <a:off x="628650" y="3924300"/>
            <a:ext cx="1081087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0C2340"/>
                </a:solidFill>
                <a:latin typeface="Arial"/>
                <a:ea typeface="Arial"/>
                <a:cs typeface="Arial"/>
              </a:defRPr>
            </a:pPr>
            <a:r>
              <a:rPr sz="1950" b="0">
                <a:solidFill>
                  <a:srgbClr val="0C2340"/>
                </a:solidFill>
                <a:latin typeface="Arial"/>
                <a:ea typeface="Arial"/>
                <a:cs typeface="Arial"/>
              </a:rPr>
              <a:t>Confirm the pilot objective, accountable reviewer and specialist capacity before any commitment.</a:t>
            </a:r>
          </a:p>
        </p:txBody>
      </p:sp>
      <p:sp>
        <p:nvSpPr>
          <p:cNvPr id="5" name="">
            <a:extLst xmlns:a="http://schemas.openxmlformats.org/drawingml/2006/main">
              <a:ext uri="{FF2B5EF4-FFF2-40B4-BE49-F238E27FC236}">
                <a16:creationId xmlns:a16="http://schemas.microsoft.com/office/drawing/2014/main" id="{21605056-1C1A-46F5-B63D-AD1C12D2DB41}"/>
              </a:ext>
            </a:extLst>
          </p:cNvPr>
          <p:cNvSpPr>
            <a:spLocks xmlns:a="http://schemas.openxmlformats.org/drawingml/2006/main" noGrp="1"/>
          </p:cNvSpPr>
          <p:nvPr/>
        </p:nvSpPr>
        <p:spPr>
          <a:xfrm xmlns:a="http://schemas.openxmlformats.org/drawingml/2006/main">
            <a:off x="628650" y="6286500"/>
            <a:ext cx="10096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0C2340"/>
                </a:solidFill>
                <a:latin typeface="Arial"/>
                <a:ea typeface="Arial"/>
                <a:cs typeface="Arial"/>
              </a:defRPr>
            </a:pPr>
            <a:r>
              <a:rPr sz="1275" b="0">
                <a:solidFill>
                  <a:srgbClr val="0C2340"/>
                </a:solidFill>
                <a:latin typeface="Arial"/>
                <a:ea typeface="Arial"/>
                <a:cs typeface="Arial"/>
              </a:rPr>
              <a:t>Sample outputs · Suggested wording · Customer review pending</a:t>
            </a:r>
          </a:p>
        </p:txBody>
      </p:sp>
      <p:sp>
        <p:nvSpPr>
          <p:cNvPr id="6" name="">
            <a:extLst xmlns:a="http://schemas.openxmlformats.org/drawingml/2006/main">
              <a:ext uri="{FF2B5EF4-FFF2-40B4-BE49-F238E27FC236}">
                <a16:creationId xmlns:a16="http://schemas.microsoft.com/office/drawing/2014/main" id="{B6421E16-02B9-4E83-940A-C63DFDE6D6B0}"/>
              </a:ext>
            </a:extLst>
          </p:cNvPr>
          <p:cNvSpPr>
            <a:spLocks xmlns:a="http://schemas.openxmlformats.org/drawingml/2006/main" noGrp="1"/>
          </p:cNvSpPr>
          <p:nvPr/>
        </p:nvSpPr>
        <p:spPr>
          <a:xfrm xmlns:a="http://schemas.openxmlformats.org/drawingml/2006/main">
            <a:off x="11334750" y="6286500"/>
            <a:ext cx="285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0C2340"/>
                </a:solidFill>
                <a:latin typeface="Arial"/>
                <a:ea typeface="Arial"/>
                <a:cs typeface="Arial"/>
              </a:defRPr>
            </a:pPr>
            <a:r>
              <a:rPr sz="1275" b="0">
                <a:solidFill>
                  <a:srgbClr val="0C2340"/>
                </a:solidFill>
                <a:latin typeface="Arial"/>
                <a:ea typeface="Arial"/>
                <a:cs typeface="Arial"/>
              </a:rPr>
              <a:t>1</a:t>
            </a:r>
          </a:p>
        </p:txBody>
      </p:sp>
      <p:pic xmlns:a="http://schemas.openxmlformats.org/drawingml/2006/main" xmlns:r="http://schemas.openxmlformats.org/officeDocument/2006/relationships">
        <p:nvPicPr>
          <p:cNvPr id="8" name="Stratum approved wordmark" descr="Stratum"/>
          <p:cNvPicPr>
            <a:picLocks noChangeAspect="1"/>
          </p:cNvPicPr>
          <p:nvPr/>
        </p:nvPicPr>
        <p:blipFill>
          <a:blip r:embed="rIdStratumBrand"/>
          <a:stretch>
            <a:fillRect/>
          </a:stretch>
        </p:blipFill>
        <p:spPr>
          <a:xfrm>
            <a:off x="609600" y="91440"/>
            <a:ext cx="872142" cy="254000"/>
          </a:xfrm>
          <a:prstGeom prst="rect">
            <a:avLst/>
          </a:prstGeom>
        </p:spPr>
      </p:pic>
      <p:sp xmlns:a="http://schemas.openxmlformats.org/drawingml/2006/main">
        <p:nvSpPr>
          <p:cNvPr id="9" name="Public Stratum website"/>
          <p:cNvSpPr txBox="1"/>
          <p:nvPr/>
        </p:nvSpPr>
        <p:spPr>
          <a:xfrm>
            <a:off x="8724000" y="91440"/>
            <a:ext cx="2858400" cy="254000"/>
          </a:xfrm>
          <a:prstGeom prst="rect">
            <a:avLst/>
          </a:prstGeom>
          <a:noFill/>
          <a:ln>
            <a:noFill/>
          </a:ln>
        </p:spPr>
        <p:txBody>
          <a:bodyPr lIns="0" rIns="0" tIns="0" bIns="0" anchor="ctr"/>
          <a:lstStyle/>
          <a:p>
            <a:pPr algn="r"/>
            <a:r>
              <a:rPr lang="en-US" sz="1200" b="1">
                <a:solidFill>
                  <a:srgbClr val="0C2340"/>
                </a:solidFill>
                <a:latin typeface="Geist"/>
              </a:rPr>
              <a:t>stratumgenops.com</a:t>
            </a:r>
          </a:p>
        </p:txBody>
      </p:sp>
    </p:spTree>
    <p:extLst>
      <p:ext uri="{BB962C8B-B14F-4D97-AF65-F5344CB8AC3E}">
        <p14:creationId xmlns:p14="http://schemas.microsoft.com/office/powerpoint/2010/main" val="486450153"/>
      </p:ext>
    </p:extLst>
  </p:cSld>
</p:sld>
</file>

<file path=ppt/slides/slide2.xml><?xml version="1.0" encoding="utf-8"?>
<p:sld xmlns:p="http://schemas.openxmlformats.org/presentationml/2006/main">
  <p:cSld>
    <p:bg>
      <p:bgPr>
        <a:solidFill xmlns:a="http://schemas.openxmlformats.org/drawingml/2006/main">
          <a:srgbClr val="F8FB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103951C8-D9C9-4DEB-BB2C-3F91EC12B423}"/>
              </a:ext>
            </a:extLst>
          </p:cNvPr>
          <p:cNvSpPr>
            <a:spLocks xmlns:a="http://schemas.openxmlformats.org/drawingml/2006/main" noGrp="1"/>
          </p:cNvSpPr>
          <p:nvPr/>
        </p:nvSpPr>
        <p:spPr>
          <a:xfrm xmlns:a="http://schemas.openxmlformats.org/drawingml/2006/main">
            <a:off x="609600" y="457200"/>
            <a:ext cx="109728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0C2340"/>
                </a:solidFill>
                <a:latin typeface="Arial"/>
                <a:ea typeface="Arial"/>
                <a:cs typeface="Arial"/>
              </a:defRPr>
            </a:pPr>
            <a:r>
              <a:rPr sz="3300" b="1">
                <a:solidFill>
                  <a:srgbClr val="0C2340"/>
                </a:solidFill>
                <a:latin typeface="Arial"/>
                <a:ea typeface="Arial"/>
                <a:cs typeface="Arial"/>
              </a:rPr>
              <a:t>The source supports a bounded investigation</a:t>
            </a:r>
          </a:p>
        </p:txBody>
      </p:sp>
      <p:sp>
        <p:nvSpPr>
          <p:cNvPr id="2" name="">
            <a:extLst xmlns:a="http://schemas.openxmlformats.org/drawingml/2006/main">
              <a:ext uri="{FF2B5EF4-FFF2-40B4-BE49-F238E27FC236}">
                <a16:creationId xmlns:a16="http://schemas.microsoft.com/office/drawing/2014/main" id="{61A3130A-82D1-4736-8F6F-C045B9CD7CCA}"/>
              </a:ext>
            </a:extLst>
          </p:cNvPr>
          <p:cNvSpPr>
            <a:spLocks xmlns:a="http://schemas.openxmlformats.org/drawingml/2006/main" noGrp="1"/>
          </p:cNvSpPr>
          <p:nvPr/>
        </p:nvSpPr>
        <p:spPr>
          <a:xfrm xmlns:a="http://schemas.openxmlformats.org/drawingml/2006/main">
            <a:off x="628650" y="2000250"/>
            <a:ext cx="50958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0369A1"/>
                </a:solidFill>
                <a:latin typeface="Arial"/>
                <a:ea typeface="Arial"/>
                <a:cs typeface="Arial"/>
              </a:defRPr>
            </a:pPr>
            <a:r>
              <a:rPr sz="2100" b="1">
                <a:solidFill>
                  <a:srgbClr val="0369A1"/>
                </a:solidFill>
                <a:latin typeface="Arial"/>
                <a:ea typeface="Arial"/>
                <a:cs typeface="Arial"/>
              </a:rPr>
              <a:t>Source facts</a:t>
            </a:r>
          </a:p>
        </p:txBody>
      </p:sp>
      <p:sp>
        <p:nvSpPr>
          <p:cNvPr id="3" name="">
            <a:extLst xmlns:a="http://schemas.openxmlformats.org/drawingml/2006/main">
              <a:ext uri="{FF2B5EF4-FFF2-40B4-BE49-F238E27FC236}">
                <a16:creationId xmlns:a16="http://schemas.microsoft.com/office/drawing/2014/main" id="{A46E0CE1-8444-4FFB-8680-7A3A040E8A13}"/>
              </a:ext>
            </a:extLst>
          </p:cNvPr>
          <p:cNvSpPr>
            <a:spLocks xmlns:a="http://schemas.openxmlformats.org/drawingml/2006/main" noGrp="1"/>
          </p:cNvSpPr>
          <p:nvPr/>
        </p:nvSpPr>
        <p:spPr>
          <a:xfrm xmlns:a="http://schemas.openxmlformats.org/drawingml/2006/main">
            <a:off x="628650" y="2762250"/>
            <a:ext cx="5095875" cy="2905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0C2340"/>
                </a:solidFill>
                <a:latin typeface="Arial"/>
                <a:ea typeface="Arial"/>
                <a:cs typeface="Arial"/>
              </a:defRPr>
            </a:pPr>
            <a:r>
              <a:rPr sz="2100" b="0">
                <a:solidFill>
                  <a:srgbClr val="0C2340"/>
                </a:solidFill>
                <a:latin typeface="Arial"/>
                <a:ea typeface="Arial"/>
                <a:cs typeface="Arial"/>
              </a:rPr>
              <a:t>Proposal approvals take too long.</a:t>
            </a:r>
          </a:p>
          <a:p xmlns:a="http://schemas.openxmlformats.org/drawingml/2006/main">
            <a:pPr>
              <a:defRPr sz="2100" b="0">
                <a:solidFill>
                  <a:srgbClr val="0C2340"/>
                </a:solidFill>
                <a:latin typeface="Arial"/>
                <a:ea typeface="Arial"/>
                <a:cs typeface="Arial"/>
              </a:defRPr>
            </a:pPr>
            <a:r>
              <a:rPr sz="2100" b="0">
                <a:solidFill>
                  <a:srgbClr val="0C2340"/>
                </a:solidFill>
                <a:latin typeface="Arial"/>
                <a:ea typeface="Arial"/>
                <a:cs typeface="Arial"/>
              </a:rPr>
              <a:t>Commercial inputs are incomplete.</a:t>
            </a:r>
          </a:p>
          <a:p xmlns:a="http://schemas.openxmlformats.org/drawingml/2006/main">
            <a:pPr>
              <a:defRPr sz="2100" b="0">
                <a:solidFill>
                  <a:srgbClr val="0C2340"/>
                </a:solidFill>
                <a:latin typeface="Arial"/>
                <a:ea typeface="Arial"/>
                <a:cs typeface="Arial"/>
              </a:defRPr>
            </a:pPr>
            <a:r>
              <a:rPr sz="2100" b="0">
                <a:solidFill>
                  <a:srgbClr val="0C2340"/>
                </a:solidFill>
                <a:latin typeface="Arial"/>
                <a:ea typeface="Arial"/>
                <a:cs typeface="Arial"/>
              </a:rPr>
              <a:t>Approval ownership is unclear.</a:t>
            </a:r>
          </a:p>
        </p:txBody>
      </p:sp>
      <p:sp>
        <p:nvSpPr>
          <p:cNvPr id="4" name="">
            <a:extLst xmlns:a="http://schemas.openxmlformats.org/drawingml/2006/main">
              <a:ext uri="{FF2B5EF4-FFF2-40B4-BE49-F238E27FC236}">
                <a16:creationId xmlns:a16="http://schemas.microsoft.com/office/drawing/2014/main" id="{23BD491B-CBFC-4FB4-BE9C-8763CC8A2CE7}"/>
              </a:ext>
            </a:extLst>
          </p:cNvPr>
          <p:cNvSpPr>
            <a:spLocks xmlns:a="http://schemas.openxmlformats.org/drawingml/2006/main" noGrp="1"/>
          </p:cNvSpPr>
          <p:nvPr/>
        </p:nvSpPr>
        <p:spPr>
          <a:xfrm xmlns:a="http://schemas.openxmlformats.org/drawingml/2006/main">
            <a:off x="6248400" y="2000250"/>
            <a:ext cx="50958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0369A1"/>
                </a:solidFill>
                <a:latin typeface="Arial"/>
                <a:ea typeface="Arial"/>
                <a:cs typeface="Arial"/>
              </a:defRPr>
            </a:pPr>
            <a:r>
              <a:rPr sz="2100" b="1">
                <a:solidFill>
                  <a:srgbClr val="0369A1"/>
                </a:solidFill>
                <a:latin typeface="Arial"/>
                <a:ea typeface="Arial"/>
                <a:cs typeface="Arial"/>
              </a:rPr>
              <a:t>Working hypothesis</a:t>
            </a:r>
          </a:p>
        </p:txBody>
      </p:sp>
      <p:sp>
        <p:nvSpPr>
          <p:cNvPr id="5" name="">
            <a:extLst xmlns:a="http://schemas.openxmlformats.org/drawingml/2006/main">
              <a:ext uri="{FF2B5EF4-FFF2-40B4-BE49-F238E27FC236}">
                <a16:creationId xmlns:a16="http://schemas.microsoft.com/office/drawing/2014/main" id="{379E3446-15F6-441E-B4F0-E1AF087F531D}"/>
              </a:ext>
            </a:extLst>
          </p:cNvPr>
          <p:cNvSpPr>
            <a:spLocks xmlns:a="http://schemas.openxmlformats.org/drawingml/2006/main" noGrp="1"/>
          </p:cNvSpPr>
          <p:nvPr/>
        </p:nvSpPr>
        <p:spPr>
          <a:xfrm xmlns:a="http://schemas.openxmlformats.org/drawingml/2006/main">
            <a:off x="6248400" y="2762250"/>
            <a:ext cx="5095875" cy="2905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0C2340"/>
                </a:solidFill>
                <a:latin typeface="Arial"/>
                <a:ea typeface="Arial"/>
                <a:cs typeface="Arial"/>
              </a:defRPr>
            </a:pPr>
            <a:r>
              <a:rPr sz="2100" b="0">
                <a:solidFill>
                  <a:srgbClr val="0C2340"/>
                </a:solidFill>
                <a:latin typeface="Arial"/>
                <a:ea typeface="Arial"/>
                <a:cs typeface="Arial"/>
              </a:rPr>
              <a:t>Decisions and handoffs may constrain progress.</a:t>
            </a:r>
          </a:p>
          <a:p xmlns:a="http://schemas.openxmlformats.org/drawingml/2006/main">
            <a:pPr>
              <a:defRPr sz="2100" b="0">
                <a:solidFill>
                  <a:srgbClr val="0C2340"/>
                </a:solidFill>
                <a:latin typeface="Arial"/>
                <a:ea typeface="Arial"/>
                <a:cs typeface="Arial"/>
              </a:defRPr>
            </a:pPr>
            <a:r>
              <a:rPr sz="2100" b="0">
                <a:solidFill>
                  <a:srgbClr val="0C2340"/>
                </a:solidFill>
                <a:latin typeface="Arial"/>
                <a:ea typeface="Arial"/>
                <a:cs typeface="Arial"/>
              </a:rPr>
              <a:t>The source does not establish causation.</a:t>
            </a:r>
          </a:p>
          <a:p xmlns:a="http://schemas.openxmlformats.org/drawingml/2006/main">
            <a:pPr>
              <a:defRPr sz="2100" b="0">
                <a:solidFill>
                  <a:srgbClr val="0C2340"/>
                </a:solidFill>
                <a:latin typeface="Arial"/>
                <a:ea typeface="Arial"/>
                <a:cs typeface="Arial"/>
              </a:defRPr>
            </a:pPr>
            <a:r>
              <a:rPr sz="2100" b="0">
                <a:solidFill>
                  <a:srgbClr val="0C2340"/>
                </a:solidFill>
                <a:latin typeface="Arial"/>
                <a:ea typeface="Arial"/>
                <a:cs typeface="Arial"/>
              </a:rPr>
              <a:t>An AI writing tool may not address the issue.</a:t>
            </a:r>
          </a:p>
        </p:txBody>
      </p:sp>
      <p:sp>
        <p:nvSpPr>
          <p:cNvPr id="6" name="">
            <a:extLst xmlns:a="http://schemas.openxmlformats.org/drawingml/2006/main">
              <a:ext uri="{FF2B5EF4-FFF2-40B4-BE49-F238E27FC236}">
                <a16:creationId xmlns:a16="http://schemas.microsoft.com/office/drawing/2014/main" id="{974DFBF5-37E7-4BDC-8275-6B72E01D750A}"/>
              </a:ext>
            </a:extLst>
          </p:cNvPr>
          <p:cNvSpPr>
            <a:spLocks xmlns:a="http://schemas.openxmlformats.org/drawingml/2006/main" noGrp="1"/>
          </p:cNvSpPr>
          <p:nvPr/>
        </p:nvSpPr>
        <p:spPr>
          <a:xfrm xmlns:a="http://schemas.openxmlformats.org/drawingml/2006/main">
            <a:off x="628650" y="6286500"/>
            <a:ext cx="10096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0C2340"/>
                </a:solidFill>
                <a:latin typeface="Arial"/>
                <a:ea typeface="Arial"/>
                <a:cs typeface="Arial"/>
              </a:defRPr>
            </a:pPr>
            <a:r>
              <a:rPr sz="1275" b="0">
                <a:solidFill>
                  <a:srgbClr val="0C2340"/>
                </a:solidFill>
                <a:latin typeface="Arial"/>
                <a:ea typeface="Arial"/>
                <a:cs typeface="Arial"/>
              </a:rPr>
              <a:t>Sample outputs · Suggested wording · Customer review pending</a:t>
            </a:r>
          </a:p>
        </p:txBody>
      </p:sp>
      <p:sp>
        <p:nvSpPr>
          <p:cNvPr id="7" name="">
            <a:extLst xmlns:a="http://schemas.openxmlformats.org/drawingml/2006/main">
              <a:ext uri="{FF2B5EF4-FFF2-40B4-BE49-F238E27FC236}">
                <a16:creationId xmlns:a16="http://schemas.microsoft.com/office/drawing/2014/main" id="{7CA6FD5B-C0D5-4CA5-AAB7-C1147AE3641F}"/>
              </a:ext>
            </a:extLst>
          </p:cNvPr>
          <p:cNvSpPr>
            <a:spLocks xmlns:a="http://schemas.openxmlformats.org/drawingml/2006/main" noGrp="1"/>
          </p:cNvSpPr>
          <p:nvPr/>
        </p:nvSpPr>
        <p:spPr>
          <a:xfrm xmlns:a="http://schemas.openxmlformats.org/drawingml/2006/main">
            <a:off x="11334750" y="6286500"/>
            <a:ext cx="285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0C2340"/>
                </a:solidFill>
                <a:latin typeface="Arial"/>
                <a:ea typeface="Arial"/>
                <a:cs typeface="Arial"/>
              </a:defRPr>
            </a:pPr>
            <a:r>
              <a:rPr sz="1275" b="0">
                <a:solidFill>
                  <a:srgbClr val="0C2340"/>
                </a:solidFill>
                <a:latin typeface="Arial"/>
                <a:ea typeface="Arial"/>
                <a:cs typeface="Arial"/>
              </a:rPr>
              <a:t>2</a:t>
            </a:r>
          </a:p>
        </p:txBody>
      </p:sp>
      <p:pic xmlns:a="http://schemas.openxmlformats.org/drawingml/2006/main" xmlns:r="http://schemas.openxmlformats.org/officeDocument/2006/relationships">
        <p:nvPicPr>
          <p:cNvPr id="9" name="Stratum approved wordmark" descr="Stratum"/>
          <p:cNvPicPr>
            <a:picLocks noChangeAspect="1"/>
          </p:cNvPicPr>
          <p:nvPr/>
        </p:nvPicPr>
        <p:blipFill>
          <a:blip r:embed="rIdStratumBrand"/>
          <a:stretch>
            <a:fillRect/>
          </a:stretch>
        </p:blipFill>
        <p:spPr>
          <a:xfrm>
            <a:off x="609600" y="91440"/>
            <a:ext cx="872142" cy="254000"/>
          </a:xfrm>
          <a:prstGeom prst="rect">
            <a:avLst/>
          </a:prstGeom>
        </p:spPr>
      </p:pic>
      <p:sp xmlns:a="http://schemas.openxmlformats.org/drawingml/2006/main">
        <p:nvSpPr>
          <p:cNvPr id="10" name="Public Stratum website"/>
          <p:cNvSpPr txBox="1"/>
          <p:nvPr/>
        </p:nvSpPr>
        <p:spPr>
          <a:xfrm>
            <a:off x="8724000" y="91440"/>
            <a:ext cx="2858400" cy="254000"/>
          </a:xfrm>
          <a:prstGeom prst="rect">
            <a:avLst/>
          </a:prstGeom>
          <a:noFill/>
          <a:ln>
            <a:noFill/>
          </a:ln>
        </p:spPr>
        <p:txBody>
          <a:bodyPr lIns="0" rIns="0" tIns="0" bIns="0" anchor="ctr"/>
          <a:lstStyle/>
          <a:p>
            <a:pPr algn="r"/>
            <a:r>
              <a:rPr lang="en-US" sz="1200" b="1">
                <a:solidFill>
                  <a:srgbClr val="0C2340"/>
                </a:solidFill>
                <a:latin typeface="Geist"/>
              </a:rPr>
              <a:t>stratumgenops.com</a:t>
            </a:r>
          </a:p>
        </p:txBody>
      </p:sp>
    </p:spTree>
    <p:extLst>
      <p:ext uri="{BB962C8B-B14F-4D97-AF65-F5344CB8AC3E}">
        <p14:creationId xmlns:p14="http://schemas.microsoft.com/office/powerpoint/2010/main" val="2014813228"/>
      </p:ext>
    </p:extLst>
  </p:cSld>
</p:sld>
</file>

<file path=ppt/slides/slide3.xml><?xml version="1.0" encoding="utf-8"?>
<p:sld xmlns:p="http://schemas.openxmlformats.org/presentationml/2006/main">
  <p:cSld>
    <p:bg>
      <p:bgPr>
        <a:solidFill xmlns:a="http://schemas.openxmlformats.org/drawingml/2006/main">
          <a:srgbClr val="F8FB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379F2D2E-253B-4571-9344-F3439B84D842}"/>
              </a:ext>
            </a:extLst>
          </p:cNvPr>
          <p:cNvSpPr>
            <a:spLocks xmlns:a="http://schemas.openxmlformats.org/drawingml/2006/main" noGrp="1"/>
          </p:cNvSpPr>
          <p:nvPr/>
        </p:nvSpPr>
        <p:spPr>
          <a:xfrm xmlns:a="http://schemas.openxmlformats.org/drawingml/2006/main">
            <a:off x="609600" y="457200"/>
            <a:ext cx="109728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0C2340"/>
                </a:solidFill>
                <a:latin typeface="Arial"/>
                <a:ea typeface="Arial"/>
                <a:cs typeface="Arial"/>
              </a:defRPr>
            </a:pPr>
            <a:r>
              <a:rPr sz="3300" b="1">
                <a:solidFill>
                  <a:srgbClr val="0C2340"/>
                </a:solidFill>
                <a:latin typeface="Arial"/>
                <a:ea typeface="Arial"/>
                <a:cs typeface="Arial"/>
              </a:rPr>
              <a:t>The suggested scope remains six weeks and one team</a:t>
            </a:r>
          </a:p>
        </p:txBody>
      </p:sp>
      <p:sp>
        <p:nvSpPr>
          <p:cNvPr id="2" name="">
            <a:extLst xmlns:a="http://schemas.openxmlformats.org/drawingml/2006/main">
              <a:ext uri="{FF2B5EF4-FFF2-40B4-BE49-F238E27FC236}">
                <a16:creationId xmlns:a16="http://schemas.microsoft.com/office/drawing/2014/main" id="{70ACAD1C-FC9B-45E9-8E30-FD14DCE4B02D}"/>
              </a:ext>
            </a:extLst>
          </p:cNvPr>
          <p:cNvSpPr>
            <a:spLocks xmlns:a="http://schemas.openxmlformats.org/drawingml/2006/main" noGrp="1"/>
          </p:cNvSpPr>
          <p:nvPr/>
        </p:nvSpPr>
        <p:spPr>
          <a:xfrm xmlns:a="http://schemas.openxmlformats.org/drawingml/2006/main">
            <a:off x="628650" y="1924050"/>
            <a:ext cx="10858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0369A1"/>
                </a:solidFill>
                <a:latin typeface="Arial"/>
                <a:ea typeface="Arial"/>
                <a:cs typeface="Arial"/>
              </a:defRPr>
            </a:pPr>
            <a:r>
              <a:rPr sz="2325" b="1">
                <a:solidFill>
                  <a:srgbClr val="0369A1"/>
                </a:solidFill>
                <a:latin typeface="Arial"/>
                <a:ea typeface="Arial"/>
                <a:cs typeface="Arial"/>
              </a:rPr>
              <a:t>Wider rollout requires a separate scope decision</a:t>
            </a:r>
          </a:p>
        </p:txBody>
      </p:sp>
      <p:sp>
        <p:nvSpPr>
          <p:cNvPr id="3" name="">
            <a:extLst xmlns:a="http://schemas.openxmlformats.org/drawingml/2006/main">
              <a:ext uri="{FF2B5EF4-FFF2-40B4-BE49-F238E27FC236}">
                <a16:creationId xmlns:a16="http://schemas.microsoft.com/office/drawing/2014/main" id="{A4A9DA24-28E5-46A4-BEFC-FB9F4F9DC942}"/>
              </a:ext>
            </a:extLst>
          </p:cNvPr>
          <p:cNvSpPr>
            <a:spLocks xmlns:a="http://schemas.openxmlformats.org/drawingml/2006/main" noGrp="1"/>
          </p:cNvSpPr>
          <p:nvPr/>
        </p:nvSpPr>
        <p:spPr>
          <a:xfrm xmlns:a="http://schemas.openxmlformats.org/drawingml/2006/main">
            <a:off x="628650" y="3086100"/>
            <a:ext cx="1081087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0C2340"/>
                </a:solidFill>
                <a:latin typeface="Arial"/>
                <a:ea typeface="Arial"/>
                <a:cs typeface="Arial"/>
              </a:defRPr>
            </a:pPr>
            <a:r>
              <a:rPr sz="1950" b="0">
                <a:solidFill>
                  <a:srgbClr val="0C2340"/>
                </a:solidFill>
                <a:latin typeface="Arial"/>
                <a:ea typeface="Arial"/>
                <a:cs typeface="Arial"/>
              </a:rPr>
              <a:t>Prepare the decision map, source inventory and suggested recommendation for review.</a:t>
            </a:r>
          </a:p>
        </p:txBody>
      </p:sp>
      <p:sp>
        <p:nvSpPr>
          <p:cNvPr id="4" name="">
            <a:extLst xmlns:a="http://schemas.openxmlformats.org/drawingml/2006/main">
              <a:ext uri="{FF2B5EF4-FFF2-40B4-BE49-F238E27FC236}">
                <a16:creationId xmlns:a16="http://schemas.microsoft.com/office/drawing/2014/main" id="{B052FE64-2DD6-41C2-A7F7-310B8DDDA57D}"/>
              </a:ext>
            </a:extLst>
          </p:cNvPr>
          <p:cNvSpPr>
            <a:spLocks xmlns:a="http://schemas.openxmlformats.org/drawingml/2006/main" noGrp="1"/>
          </p:cNvSpPr>
          <p:nvPr/>
        </p:nvSpPr>
        <p:spPr>
          <a:xfrm xmlns:a="http://schemas.openxmlformats.org/drawingml/2006/main">
            <a:off x="628650" y="3924300"/>
            <a:ext cx="1081087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0C2340"/>
                </a:solidFill>
                <a:latin typeface="Arial"/>
                <a:ea typeface="Arial"/>
                <a:cs typeface="Arial"/>
              </a:defRPr>
            </a:pPr>
            <a:r>
              <a:rPr sz="1950" b="0">
                <a:solidFill>
                  <a:srgbClr val="0C2340"/>
                </a:solidFill>
                <a:latin typeface="Arial"/>
                <a:ea typeface="Arial"/>
                <a:cs typeface="Arial"/>
              </a:rPr>
              <a:t>Keep proposal material, presenter notes and commercial assumptions connected to that scope.</a:t>
            </a:r>
          </a:p>
        </p:txBody>
      </p:sp>
      <p:sp>
        <p:nvSpPr>
          <p:cNvPr id="5" name="">
            <a:extLst xmlns:a="http://schemas.openxmlformats.org/drawingml/2006/main">
              <a:ext uri="{FF2B5EF4-FFF2-40B4-BE49-F238E27FC236}">
                <a16:creationId xmlns:a16="http://schemas.microsoft.com/office/drawing/2014/main" id="{4653ACBE-3FF8-4851-B48B-7489B56019B6}"/>
              </a:ext>
            </a:extLst>
          </p:cNvPr>
          <p:cNvSpPr>
            <a:spLocks xmlns:a="http://schemas.openxmlformats.org/drawingml/2006/main" noGrp="1"/>
          </p:cNvSpPr>
          <p:nvPr/>
        </p:nvSpPr>
        <p:spPr>
          <a:xfrm xmlns:a="http://schemas.openxmlformats.org/drawingml/2006/main">
            <a:off x="628650" y="4762500"/>
            <a:ext cx="1081087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0C2340"/>
                </a:solidFill>
                <a:latin typeface="Arial"/>
                <a:ea typeface="Arial"/>
                <a:cs typeface="Arial"/>
              </a:defRPr>
            </a:pPr>
            <a:r>
              <a:rPr sz="1950" b="0">
                <a:solidFill>
                  <a:srgbClr val="0C2340"/>
                </a:solidFill>
                <a:latin typeface="Arial"/>
                <a:ea typeface="Arial"/>
                <a:cs typeface="Arial"/>
              </a:rPr>
              <a:t>Agree acceptance criteria and responsibilities before treating this outline as contracted work.</a:t>
            </a:r>
          </a:p>
        </p:txBody>
      </p:sp>
      <p:sp>
        <p:nvSpPr>
          <p:cNvPr id="6" name="">
            <a:extLst xmlns:a="http://schemas.openxmlformats.org/drawingml/2006/main">
              <a:ext uri="{FF2B5EF4-FFF2-40B4-BE49-F238E27FC236}">
                <a16:creationId xmlns:a16="http://schemas.microsoft.com/office/drawing/2014/main" id="{F1581F1B-1E3E-4478-A8DC-AFBD48987C9F}"/>
              </a:ext>
            </a:extLst>
          </p:cNvPr>
          <p:cNvSpPr>
            <a:spLocks xmlns:a="http://schemas.openxmlformats.org/drawingml/2006/main" noGrp="1"/>
          </p:cNvSpPr>
          <p:nvPr/>
        </p:nvSpPr>
        <p:spPr>
          <a:xfrm xmlns:a="http://schemas.openxmlformats.org/drawingml/2006/main">
            <a:off x="628650" y="6286500"/>
            <a:ext cx="10096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0C2340"/>
                </a:solidFill>
                <a:latin typeface="Arial"/>
                <a:ea typeface="Arial"/>
                <a:cs typeface="Arial"/>
              </a:defRPr>
            </a:pPr>
            <a:r>
              <a:rPr sz="1275" b="0">
                <a:solidFill>
                  <a:srgbClr val="0C2340"/>
                </a:solidFill>
                <a:latin typeface="Arial"/>
                <a:ea typeface="Arial"/>
                <a:cs typeface="Arial"/>
              </a:rPr>
              <a:t>Sample outputs · Suggested wording · Customer review pending</a:t>
            </a:r>
          </a:p>
        </p:txBody>
      </p:sp>
      <p:sp>
        <p:nvSpPr>
          <p:cNvPr id="7" name="">
            <a:extLst xmlns:a="http://schemas.openxmlformats.org/drawingml/2006/main">
              <a:ext uri="{FF2B5EF4-FFF2-40B4-BE49-F238E27FC236}">
                <a16:creationId xmlns:a16="http://schemas.microsoft.com/office/drawing/2014/main" id="{A27E4318-4E60-4C2E-9C10-C19F2B6B7216}"/>
              </a:ext>
            </a:extLst>
          </p:cNvPr>
          <p:cNvSpPr>
            <a:spLocks xmlns:a="http://schemas.openxmlformats.org/drawingml/2006/main" noGrp="1"/>
          </p:cNvSpPr>
          <p:nvPr/>
        </p:nvSpPr>
        <p:spPr>
          <a:xfrm xmlns:a="http://schemas.openxmlformats.org/drawingml/2006/main">
            <a:off x="11334750" y="6286500"/>
            <a:ext cx="285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0C2340"/>
                </a:solidFill>
                <a:latin typeface="Arial"/>
                <a:ea typeface="Arial"/>
                <a:cs typeface="Arial"/>
              </a:defRPr>
            </a:pPr>
            <a:r>
              <a:rPr sz="1275" b="0">
                <a:solidFill>
                  <a:srgbClr val="0C2340"/>
                </a:solidFill>
                <a:latin typeface="Arial"/>
                <a:ea typeface="Arial"/>
                <a:cs typeface="Arial"/>
              </a:rPr>
              <a:t>3</a:t>
            </a:r>
          </a:p>
        </p:txBody>
      </p:sp>
      <p:pic xmlns:a="http://schemas.openxmlformats.org/drawingml/2006/main" xmlns:r="http://schemas.openxmlformats.org/officeDocument/2006/relationships">
        <p:nvPicPr>
          <p:cNvPr id="9" name="Stratum approved wordmark" descr="Stratum"/>
          <p:cNvPicPr>
            <a:picLocks noChangeAspect="1"/>
          </p:cNvPicPr>
          <p:nvPr/>
        </p:nvPicPr>
        <p:blipFill>
          <a:blip r:embed="rIdStratumBrand"/>
          <a:stretch>
            <a:fillRect/>
          </a:stretch>
        </p:blipFill>
        <p:spPr>
          <a:xfrm>
            <a:off x="609600" y="91440"/>
            <a:ext cx="872142" cy="254000"/>
          </a:xfrm>
          <a:prstGeom prst="rect">
            <a:avLst/>
          </a:prstGeom>
        </p:spPr>
      </p:pic>
      <p:sp xmlns:a="http://schemas.openxmlformats.org/drawingml/2006/main">
        <p:nvSpPr>
          <p:cNvPr id="10" name="Public Stratum website"/>
          <p:cNvSpPr txBox="1"/>
          <p:nvPr/>
        </p:nvSpPr>
        <p:spPr>
          <a:xfrm>
            <a:off x="8724000" y="91440"/>
            <a:ext cx="2858400" cy="254000"/>
          </a:xfrm>
          <a:prstGeom prst="rect">
            <a:avLst/>
          </a:prstGeom>
          <a:noFill/>
          <a:ln>
            <a:noFill/>
          </a:ln>
        </p:spPr>
        <p:txBody>
          <a:bodyPr lIns="0" rIns="0" tIns="0" bIns="0" anchor="ctr"/>
          <a:lstStyle/>
          <a:p>
            <a:pPr algn="r"/>
            <a:r>
              <a:rPr lang="en-US" sz="1200" b="1">
                <a:solidFill>
                  <a:srgbClr val="0C2340"/>
                </a:solidFill>
                <a:latin typeface="Geist"/>
              </a:rPr>
              <a:t>stratumgenops.com</a:t>
            </a:r>
          </a:p>
        </p:txBody>
      </p:sp>
    </p:spTree>
    <p:extLst>
      <p:ext uri="{BB962C8B-B14F-4D97-AF65-F5344CB8AC3E}">
        <p14:creationId xmlns:p14="http://schemas.microsoft.com/office/powerpoint/2010/main" val="1448336996"/>
      </p:ext>
    </p:extLst>
  </p:cSld>
</p:sld>
</file>

<file path=ppt/slides/slide4.xml><?xml version="1.0" encoding="utf-8"?>
<p:sld xmlns:p="http://schemas.openxmlformats.org/presentationml/2006/main">
  <p:cSld>
    <p:bg>
      <p:bgPr>
        <a:solidFill xmlns:a="http://schemas.openxmlformats.org/drawingml/2006/main">
          <a:srgbClr val="F8FB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1D106C80-8490-4D39-ADCA-C116336A3259}"/>
              </a:ext>
            </a:extLst>
          </p:cNvPr>
          <p:cNvSpPr>
            <a:spLocks xmlns:a="http://schemas.openxmlformats.org/drawingml/2006/main" noGrp="1"/>
          </p:cNvSpPr>
          <p:nvPr/>
        </p:nvSpPr>
        <p:spPr>
          <a:xfrm xmlns:a="http://schemas.openxmlformats.org/drawingml/2006/main">
            <a:off x="609600" y="457200"/>
            <a:ext cx="109728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0C2340"/>
                </a:solidFill>
                <a:latin typeface="Arial"/>
                <a:ea typeface="Arial"/>
                <a:cs typeface="Arial"/>
              </a:defRPr>
            </a:pPr>
            <a:r>
              <a:rPr sz="3300" b="1">
                <a:solidFill>
                  <a:srgbClr val="0C2340"/>
                </a:solidFill>
                <a:latin typeface="Arial"/>
                <a:ea typeface="Arial"/>
                <a:cs typeface="Arial"/>
              </a:rPr>
              <a:t>A shorter schedule needs an explicit delivery decision</a:t>
            </a:r>
          </a:p>
        </p:txBody>
      </p:sp>
      <p:graphicFrame>
        <p:nvGraphicFramePr>
          <p:cNvPr id="6" name=""/>
          <p:cNvGraphicFramePr/>
          <p:nvPr/>
        </p:nvGraphicFramePr>
        <p:xfrm>
          <a:off xmlns:a="http://schemas.openxmlformats.org/drawingml/2006/main" x="609600" y="2047875"/>
          <a:ext xmlns:a="http://schemas.openxmlformats.org/drawingml/2006/main" cx="10972800" cy="3619500"/>
        </p:xfrm>
        <a:graphic xmlns:a="http://schemas.openxmlformats.org/drawingml/2006/main">
          <a:graphicData uri="http://schemas.openxmlformats.org/drawingml/2006/table">
            <a:tbl>
              <a:tblPr/>
              <a:tblGrid>
                <a:gridCol w="1952625"/>
                <a:gridCol w="5715000"/>
                <a:gridCol w="3305175"/>
              </a:tblGrid>
              <a:tr h="904875">
                <a:tc>
                  <a:txBody>
                    <a:bodyPr/>
                    <a:lstStyle/>
                    <a:p>
                      <a:r>
                        <a:rPr sz="1800" b="1">
                          <a:solidFill>
                            <a:srgbClr val="FFFFFF"/>
                          </a:solidFill>
                          <a:latin typeface="Arial"/>
                          <a:ea typeface="Arial"/>
                          <a:cs typeface="Arial"/>
                        </a:rPr>
                        <a:t>Option</a:t>
                      </a:r>
                    </a:p>
                  </a:txBody>
                  <a:tcPr marL="91440" marR="91440" marT="45720" marB="45720">
                    <a:solidFill>
                      <a:srgbClr val="0C2340"/>
                    </a:solidFill>
                  </a:tcPr>
                </a:tc>
                <a:tc>
                  <a:txBody>
                    <a:bodyPr/>
                    <a:lstStyle/>
                    <a:p>
                      <a:r>
                        <a:rPr sz="1800" b="1">
                          <a:solidFill>
                            <a:srgbClr val="FFFFFF"/>
                          </a:solidFill>
                          <a:latin typeface="Arial"/>
                          <a:ea typeface="Arial"/>
                          <a:cs typeface="Arial"/>
                        </a:rPr>
                        <a:t>Consequence</a:t>
                      </a:r>
                    </a:p>
                  </a:txBody>
                  <a:tcPr marL="91440" marR="91440" marT="45720" marB="45720">
                    <a:solidFill>
                      <a:srgbClr val="0C2340"/>
                    </a:solidFill>
                  </a:tcPr>
                </a:tc>
                <a:tc>
                  <a:txBody>
                    <a:bodyPr/>
                    <a:lstStyle/>
                    <a:p>
                      <a:r>
                        <a:rPr sz="1800" b="1">
                          <a:solidFill>
                            <a:srgbClr val="FFFFFF"/>
                          </a:solidFill>
                          <a:latin typeface="Arial"/>
                          <a:ea typeface="Arial"/>
                          <a:cs typeface="Arial"/>
                        </a:rPr>
                        <a:t>Required decision</a:t>
                      </a:r>
                    </a:p>
                  </a:txBody>
                  <a:tcPr marL="91440" marR="91440" marT="45720" marB="45720">
                    <a:solidFill>
                      <a:srgbClr val="0C2340"/>
                    </a:solidFill>
                  </a:tcPr>
                </a:tc>
              </a:tr>
              <a:tr h="904875">
                <a:tc>
                  <a:txBody>
                    <a:bodyPr/>
                    <a:lstStyle/>
                    <a:p>
                      <a:r>
                        <a:rPr sz="1725" b="0">
                          <a:solidFill>
                            <a:srgbClr val="0C2340"/>
                          </a:solidFill>
                          <a:latin typeface="Arial"/>
                          <a:ea typeface="Arial"/>
                          <a:cs typeface="Arial"/>
                        </a:rPr>
                        <a:t>Equivalent redesign</a:t>
                      </a:r>
                    </a:p>
                  </a:txBody>
                  <a:tcPr marL="91440" marR="91440" marT="45720" marB="45720">
                    <a:solidFill>
                      <a:srgbClr val="FFFFFF"/>
                    </a:solidFill>
                  </a:tcPr>
                </a:tc>
                <a:tc>
                  <a:txBody>
                    <a:bodyPr/>
                    <a:lstStyle/>
                    <a:p>
                      <a:r>
                        <a:rPr sz="1725" b="0">
                          <a:solidFill>
                            <a:srgbClr val="0C2340"/>
                          </a:solidFill>
                          <a:latin typeface="Arial"/>
                          <a:ea typeface="Arial"/>
                          <a:cs typeface="Arial"/>
                        </a:rPr>
                        <a:t>Preserve outputs only with authorized replacement expertise and confirmed capacity.</a:t>
                      </a:r>
                    </a:p>
                  </a:txBody>
                  <a:tcPr marL="91440" marR="91440" marT="45720" marB="45720">
                    <a:solidFill>
                      <a:srgbClr val="FFFFFF"/>
                    </a:solidFill>
                  </a:tcPr>
                </a:tc>
                <a:tc>
                  <a:txBody>
                    <a:bodyPr/>
                    <a:lstStyle/>
                    <a:p>
                      <a:r>
                        <a:rPr sz="1725" b="0">
                          <a:solidFill>
                            <a:srgbClr val="0C2340"/>
                          </a:solidFill>
                          <a:latin typeface="Arial"/>
                          <a:ea typeface="Arial"/>
                          <a:cs typeface="Arial"/>
                        </a:rPr>
                        <a:t>Confirm who can do the work.</a:t>
                      </a:r>
                    </a:p>
                  </a:txBody>
                  <a:tcPr marL="91440" marR="91440" marT="45720" marB="45720">
                    <a:solidFill>
                      <a:srgbClr val="FFFFFF"/>
                    </a:solidFill>
                  </a:tcPr>
                </a:tc>
              </a:tr>
              <a:tr h="904875">
                <a:tc>
                  <a:txBody>
                    <a:bodyPr/>
                    <a:lstStyle/>
                    <a:p>
                      <a:r>
                        <a:rPr sz="1725" b="0">
                          <a:solidFill>
                            <a:srgbClr val="0C2340"/>
                          </a:solidFill>
                          <a:latin typeface="Arial"/>
                          <a:ea typeface="Arial"/>
                          <a:cs typeface="Arial"/>
                        </a:rPr>
                        <a:t>Phased entry</a:t>
                      </a:r>
                    </a:p>
                  </a:txBody>
                  <a:tcPr marL="91440" marR="91440" marT="45720" marB="45720">
                    <a:solidFill>
                      <a:srgbClr val="EEF6FE"/>
                    </a:solidFill>
                  </a:tcPr>
                </a:tc>
                <a:tc>
                  <a:txBody>
                    <a:bodyPr/>
                    <a:lstStyle/>
                    <a:p>
                      <a:r>
                        <a:rPr sz="1725" b="0">
                          <a:solidFill>
                            <a:srgbClr val="0C2340"/>
                          </a:solidFill>
                          <a:latin typeface="Arial"/>
                          <a:ea typeface="Arial"/>
                          <a:cs typeface="Arial"/>
                        </a:rPr>
                        <a:t>Start with bounded assessment. Keep the remaining intended result and later gates explicit.</a:t>
                      </a:r>
                    </a:p>
                  </a:txBody>
                  <a:tcPr marL="91440" marR="91440" marT="45720" marB="45720">
                    <a:solidFill>
                      <a:srgbClr val="EEF6FE"/>
                    </a:solidFill>
                  </a:tcPr>
                </a:tc>
                <a:tc>
                  <a:txBody>
                    <a:bodyPr/>
                    <a:lstStyle/>
                    <a:p>
                      <a:r>
                        <a:rPr sz="1725" b="0">
                          <a:solidFill>
                            <a:srgbClr val="0C2340"/>
                          </a:solidFill>
                          <a:latin typeface="Arial"/>
                          <a:ea typeface="Arial"/>
                          <a:cs typeface="Arial"/>
                        </a:rPr>
                        <a:t>Agree the sequence and remaining work.</a:t>
                      </a:r>
                    </a:p>
                  </a:txBody>
                  <a:tcPr marL="91440" marR="91440" marT="45720" marB="45720">
                    <a:solidFill>
                      <a:srgbClr val="EEF6FE"/>
                    </a:solidFill>
                  </a:tcPr>
                </a:tc>
              </a:tr>
              <a:tr h="904875">
                <a:tc>
                  <a:txBody>
                    <a:bodyPr/>
                    <a:lstStyle/>
                    <a:p>
                      <a:r>
                        <a:rPr sz="1725" b="0">
                          <a:solidFill>
                            <a:srgbClr val="0C2340"/>
                          </a:solidFill>
                          <a:latin typeface="Arial"/>
                          <a:ea typeface="Arial"/>
                          <a:cs typeface="Arial"/>
                        </a:rPr>
                        <a:t>Changed promise</a:t>
                      </a:r>
                    </a:p>
                  </a:txBody>
                  <a:tcPr marL="91440" marR="91440" marT="45720" marB="45720">
                    <a:solidFill>
                      <a:srgbClr val="FFFFFF"/>
                    </a:solidFill>
                  </a:tcPr>
                </a:tc>
                <a:tc>
                  <a:txBody>
                    <a:bodyPr/>
                    <a:lstStyle/>
                    <a:p>
                      <a:r>
                        <a:rPr sz="1725" b="0">
                          <a:solidFill>
                            <a:srgbClr val="0C2340"/>
                          </a:solidFill>
                          <a:latin typeface="Arial"/>
                          <a:ea typeface="Arial"/>
                          <a:cs typeface="Arial"/>
                        </a:rPr>
                        <a:t>Remove specialist-dependent outputs and state the narrower result.</a:t>
                      </a:r>
                    </a:p>
                  </a:txBody>
                  <a:tcPr marL="91440" marR="91440" marT="45720" marB="45720">
                    <a:solidFill>
                      <a:srgbClr val="FFFFFF"/>
                    </a:solidFill>
                  </a:tcPr>
                </a:tc>
                <a:tc>
                  <a:txBody>
                    <a:bodyPr/>
                    <a:lstStyle/>
                    <a:p>
                      <a:r>
                        <a:rPr sz="1725" b="0">
                          <a:solidFill>
                            <a:srgbClr val="0C2340"/>
                          </a:solidFill>
                          <a:latin typeface="Arial"/>
                          <a:ea typeface="Arial"/>
                          <a:cs typeface="Arial"/>
                        </a:rPr>
                        <a:t>Accept or reject the changed result.</a:t>
                      </a:r>
                    </a:p>
                  </a:txBody>
                  <a:tcPr marL="91440" marR="91440" marT="45720" marB="45720">
                    <a:solidFill>
                      <a:srgbClr val="FFFFFF"/>
                    </a:solidFill>
                  </a:tcPr>
                </a:tc>
              </a:tr>
            </a:tbl>
          </a:graphicData>
        </a:graphic>
      </p:graphicFrame>
      <p:sp>
        <p:nvSpPr>
          <p:cNvPr id="3" name="">
            <a:extLst xmlns:a="http://schemas.openxmlformats.org/drawingml/2006/main">
              <a:ext uri="{FF2B5EF4-FFF2-40B4-BE49-F238E27FC236}">
                <a16:creationId xmlns:a16="http://schemas.microsoft.com/office/drawing/2014/main" id="{7BD9EA48-9408-471B-9734-9EAF7C4A2EA5}"/>
              </a:ext>
            </a:extLst>
          </p:cNvPr>
          <p:cNvSpPr>
            <a:spLocks xmlns:a="http://schemas.openxmlformats.org/drawingml/2006/main" noGrp="1"/>
          </p:cNvSpPr>
          <p:nvPr/>
        </p:nvSpPr>
        <p:spPr>
          <a:xfrm xmlns:a="http://schemas.openxmlformats.org/drawingml/2006/main">
            <a:off x="628650" y="6286500"/>
            <a:ext cx="10096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0C2340"/>
                </a:solidFill>
                <a:latin typeface="Arial"/>
                <a:ea typeface="Arial"/>
                <a:cs typeface="Arial"/>
              </a:defRPr>
            </a:pPr>
            <a:r>
              <a:rPr sz="1275" b="0">
                <a:solidFill>
                  <a:srgbClr val="0C2340"/>
                </a:solidFill>
                <a:latin typeface="Arial"/>
                <a:ea typeface="Arial"/>
                <a:cs typeface="Arial"/>
              </a:rPr>
              <a:t>Sample outputs · Suggested wording · Customer review pending</a:t>
            </a:r>
          </a:p>
        </p:txBody>
      </p:sp>
      <p:sp>
        <p:nvSpPr>
          <p:cNvPr id="4" name="">
            <a:extLst xmlns:a="http://schemas.openxmlformats.org/drawingml/2006/main">
              <a:ext uri="{FF2B5EF4-FFF2-40B4-BE49-F238E27FC236}">
                <a16:creationId xmlns:a16="http://schemas.microsoft.com/office/drawing/2014/main" id="{B6B659F8-F588-48A4-B8E7-EE9640D1DA2B}"/>
              </a:ext>
            </a:extLst>
          </p:cNvPr>
          <p:cNvSpPr>
            <a:spLocks xmlns:a="http://schemas.openxmlformats.org/drawingml/2006/main" noGrp="1"/>
          </p:cNvSpPr>
          <p:nvPr/>
        </p:nvSpPr>
        <p:spPr>
          <a:xfrm xmlns:a="http://schemas.openxmlformats.org/drawingml/2006/main">
            <a:off x="11334750" y="6286500"/>
            <a:ext cx="285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0C2340"/>
                </a:solidFill>
                <a:latin typeface="Arial"/>
                <a:ea typeface="Arial"/>
                <a:cs typeface="Arial"/>
              </a:defRPr>
            </a:pPr>
            <a:r>
              <a:rPr sz="1275" b="0">
                <a:solidFill>
                  <a:srgbClr val="0C2340"/>
                </a:solidFill>
                <a:latin typeface="Arial"/>
                <a:ea typeface="Arial"/>
                <a:cs typeface="Arial"/>
              </a:rPr>
              <a:t>4</a:t>
            </a:r>
          </a:p>
        </p:txBody>
      </p:sp>
      <p:pic xmlns:a="http://schemas.openxmlformats.org/drawingml/2006/main" xmlns:r="http://schemas.openxmlformats.org/officeDocument/2006/relationships">
        <p:nvPicPr>
          <p:cNvPr id="7" name="Stratum approved wordmark" descr="Stratum"/>
          <p:cNvPicPr>
            <a:picLocks noChangeAspect="1"/>
          </p:cNvPicPr>
          <p:nvPr/>
        </p:nvPicPr>
        <p:blipFill>
          <a:blip r:embed="rIdStratumBrand"/>
          <a:stretch>
            <a:fillRect/>
          </a:stretch>
        </p:blipFill>
        <p:spPr>
          <a:xfrm>
            <a:off x="609600" y="91440"/>
            <a:ext cx="872142" cy="254000"/>
          </a:xfrm>
          <a:prstGeom prst="rect">
            <a:avLst/>
          </a:prstGeom>
        </p:spPr>
      </p:pic>
      <p:sp xmlns:a="http://schemas.openxmlformats.org/drawingml/2006/main">
        <p:nvSpPr>
          <p:cNvPr id="8" name="Public Stratum website"/>
          <p:cNvSpPr txBox="1"/>
          <p:nvPr/>
        </p:nvSpPr>
        <p:spPr>
          <a:xfrm>
            <a:off x="8724000" y="91440"/>
            <a:ext cx="2858400" cy="254000"/>
          </a:xfrm>
          <a:prstGeom prst="rect">
            <a:avLst/>
          </a:prstGeom>
          <a:noFill/>
          <a:ln>
            <a:noFill/>
          </a:ln>
        </p:spPr>
        <p:txBody>
          <a:bodyPr lIns="0" rIns="0" tIns="0" bIns="0" anchor="ctr"/>
          <a:lstStyle/>
          <a:p>
            <a:pPr algn="r"/>
            <a:r>
              <a:rPr lang="en-US" sz="1200" b="1">
                <a:solidFill>
                  <a:srgbClr val="0C2340"/>
                </a:solidFill>
                <a:latin typeface="Geist"/>
              </a:rPr>
              <a:t>stratumgenops.com</a:t>
            </a:r>
          </a:p>
        </p:txBody>
      </p:sp>
    </p:spTree>
    <p:extLst>
      <p:ext uri="{BB962C8B-B14F-4D97-AF65-F5344CB8AC3E}">
        <p14:creationId xmlns:p14="http://schemas.microsoft.com/office/powerpoint/2010/main" val="1678117523"/>
      </p:ext>
    </p:extLst>
  </p:cSld>
</p:sld>
</file>

<file path=ppt/slides/slide5.xml><?xml version="1.0" encoding="utf-8"?>
<p:sld xmlns:p="http://schemas.openxmlformats.org/presentationml/2006/main">
  <p:cSld>
    <p:bg>
      <p:bgPr>
        <a:solidFill xmlns:a="http://schemas.openxmlformats.org/drawingml/2006/main">
          <a:srgbClr val="F8FB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C20E4C30-3A01-40A3-9F98-91B70ACED3E2}"/>
              </a:ext>
            </a:extLst>
          </p:cNvPr>
          <p:cNvSpPr>
            <a:spLocks xmlns:a="http://schemas.openxmlformats.org/drawingml/2006/main" noGrp="1"/>
          </p:cNvSpPr>
          <p:nvPr/>
        </p:nvSpPr>
        <p:spPr>
          <a:xfrm xmlns:a="http://schemas.openxmlformats.org/drawingml/2006/main">
            <a:off x="609600" y="457200"/>
            <a:ext cx="109728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0C2340"/>
                </a:solidFill>
                <a:latin typeface="Arial"/>
                <a:ea typeface="Arial"/>
                <a:cs typeface="Arial"/>
              </a:defRPr>
            </a:pPr>
            <a:r>
              <a:rPr sz="3300" b="1">
                <a:solidFill>
                  <a:srgbClr val="0C2340"/>
                </a:solidFill>
                <a:latin typeface="Arial"/>
                <a:ea typeface="Arial"/>
                <a:cs typeface="Arial"/>
              </a:rPr>
              <a:t>The clarification preserves the current proposal</a:t>
            </a:r>
          </a:p>
        </p:txBody>
      </p:sp>
      <p:sp>
        <p:nvSpPr>
          <p:cNvPr id="2" name="">
            <a:extLst xmlns:a="http://schemas.openxmlformats.org/drawingml/2006/main">
              <a:ext uri="{FF2B5EF4-FFF2-40B4-BE49-F238E27FC236}">
                <a16:creationId xmlns:a16="http://schemas.microsoft.com/office/drawing/2014/main" id="{361B71E7-B568-4B64-9788-51F34C1FFE82}"/>
              </a:ext>
            </a:extLst>
          </p:cNvPr>
          <p:cNvSpPr>
            <a:spLocks xmlns:a="http://schemas.openxmlformats.org/drawingml/2006/main" noGrp="1"/>
          </p:cNvSpPr>
          <p:nvPr/>
        </p:nvSpPr>
        <p:spPr>
          <a:xfrm xmlns:a="http://schemas.openxmlformats.org/drawingml/2006/main">
            <a:off x="628650" y="2000250"/>
            <a:ext cx="50958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0369A1"/>
                </a:solidFill>
                <a:latin typeface="Arial"/>
                <a:ea typeface="Arial"/>
                <a:cs typeface="Arial"/>
              </a:defRPr>
            </a:pPr>
            <a:r>
              <a:rPr sz="2100" b="1">
                <a:solidFill>
                  <a:srgbClr val="0369A1"/>
                </a:solidFill>
                <a:latin typeface="Arial"/>
                <a:ea typeface="Arial"/>
                <a:cs typeface="Arial"/>
              </a:rPr>
              <a:t>Retained</a:t>
            </a:r>
          </a:p>
        </p:txBody>
      </p:sp>
      <p:sp>
        <p:nvSpPr>
          <p:cNvPr id="3" name="">
            <a:extLst xmlns:a="http://schemas.openxmlformats.org/drawingml/2006/main">
              <a:ext uri="{FF2B5EF4-FFF2-40B4-BE49-F238E27FC236}">
                <a16:creationId xmlns:a16="http://schemas.microsoft.com/office/drawing/2014/main" id="{DC72A836-3313-4F51-A648-A9563C6FB552}"/>
              </a:ext>
            </a:extLst>
          </p:cNvPr>
          <p:cNvSpPr>
            <a:spLocks xmlns:a="http://schemas.openxmlformats.org/drawingml/2006/main" noGrp="1"/>
          </p:cNvSpPr>
          <p:nvPr/>
        </p:nvSpPr>
        <p:spPr>
          <a:xfrm xmlns:a="http://schemas.openxmlformats.org/drawingml/2006/main">
            <a:off x="628650" y="2762250"/>
            <a:ext cx="5095875" cy="2905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0C2340"/>
                </a:solidFill>
                <a:latin typeface="Arial"/>
                <a:ea typeface="Arial"/>
                <a:cs typeface="Arial"/>
              </a:defRPr>
            </a:pPr>
            <a:r>
              <a:rPr sz="2100" b="0">
                <a:solidFill>
                  <a:srgbClr val="0C2340"/>
                </a:solidFill>
                <a:latin typeface="Arial"/>
                <a:ea typeface="Arial"/>
                <a:cs typeface="Arial"/>
              </a:rPr>
              <a:t>Six-week, one-team suggested scope.</a:t>
            </a:r>
          </a:p>
          <a:p xmlns:a="http://schemas.openxmlformats.org/drawingml/2006/main">
            <a:pPr>
              <a:defRPr sz="2100" b="0">
                <a:solidFill>
                  <a:srgbClr val="0C2340"/>
                </a:solidFill>
                <a:latin typeface="Arial"/>
                <a:ea typeface="Arial"/>
                <a:cs typeface="Arial"/>
              </a:defRPr>
            </a:pPr>
            <a:r>
              <a:rPr sz="2100" b="0">
                <a:solidFill>
                  <a:srgbClr val="0C2340"/>
                </a:solidFill>
                <a:latin typeface="Arial"/>
                <a:ea typeface="Arial"/>
                <a:cs typeface="Arial"/>
              </a:rPr>
              <a:t>Original source inventory.</a:t>
            </a:r>
          </a:p>
          <a:p xmlns:a="http://schemas.openxmlformats.org/drawingml/2006/main">
            <a:pPr>
              <a:defRPr sz="2100" b="0">
                <a:solidFill>
                  <a:srgbClr val="0C2340"/>
                </a:solidFill>
                <a:latin typeface="Arial"/>
                <a:ea typeface="Arial"/>
                <a:cs typeface="Arial"/>
              </a:defRPr>
            </a:pPr>
            <a:r>
              <a:rPr sz="2100" b="0">
                <a:solidFill>
                  <a:srgbClr val="0C2340"/>
                </a:solidFill>
                <a:latin typeface="Arial"/>
                <a:ea typeface="Arial"/>
                <a:cs typeface="Arial"/>
              </a:rPr>
              <a:t>Earlier decision history.</a:t>
            </a:r>
          </a:p>
        </p:txBody>
      </p:sp>
      <p:sp>
        <p:nvSpPr>
          <p:cNvPr id="4" name="">
            <a:extLst xmlns:a="http://schemas.openxmlformats.org/drawingml/2006/main">
              <a:ext uri="{FF2B5EF4-FFF2-40B4-BE49-F238E27FC236}">
                <a16:creationId xmlns:a16="http://schemas.microsoft.com/office/drawing/2014/main" id="{4AD7DFC9-7B92-498A-8959-47BB0C2D8909}"/>
              </a:ext>
            </a:extLst>
          </p:cNvPr>
          <p:cNvSpPr>
            <a:spLocks xmlns:a="http://schemas.openxmlformats.org/drawingml/2006/main" noGrp="1"/>
          </p:cNvSpPr>
          <p:nvPr/>
        </p:nvSpPr>
        <p:spPr>
          <a:xfrm xmlns:a="http://schemas.openxmlformats.org/drawingml/2006/main">
            <a:off x="6248400" y="2000250"/>
            <a:ext cx="50958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0369A1"/>
                </a:solidFill>
                <a:latin typeface="Arial"/>
                <a:ea typeface="Arial"/>
                <a:cs typeface="Arial"/>
              </a:defRPr>
            </a:pPr>
            <a:r>
              <a:rPr sz="2100" b="1">
                <a:solidFill>
                  <a:srgbClr val="0369A1"/>
                </a:solidFill>
                <a:latin typeface="Arial"/>
                <a:ea typeface="Arial"/>
                <a:cs typeface="Arial"/>
              </a:rPr>
              <a:t>Review pending</a:t>
            </a:r>
          </a:p>
        </p:txBody>
      </p:sp>
      <p:sp>
        <p:nvSpPr>
          <p:cNvPr id="5" name="">
            <a:extLst xmlns:a="http://schemas.openxmlformats.org/drawingml/2006/main">
              <a:ext uri="{FF2B5EF4-FFF2-40B4-BE49-F238E27FC236}">
                <a16:creationId xmlns:a16="http://schemas.microsoft.com/office/drawing/2014/main" id="{54061369-2643-491C-B420-7270C79DA3E6}"/>
              </a:ext>
            </a:extLst>
          </p:cNvPr>
          <p:cNvSpPr>
            <a:spLocks xmlns:a="http://schemas.openxmlformats.org/drawingml/2006/main" noGrp="1"/>
          </p:cNvSpPr>
          <p:nvPr/>
        </p:nvSpPr>
        <p:spPr>
          <a:xfrm xmlns:a="http://schemas.openxmlformats.org/drawingml/2006/main">
            <a:off x="6248400" y="2762250"/>
            <a:ext cx="5095875" cy="2905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0C2340"/>
                </a:solidFill>
                <a:latin typeface="Arial"/>
                <a:ea typeface="Arial"/>
                <a:cs typeface="Arial"/>
              </a:defRPr>
            </a:pPr>
            <a:r>
              <a:rPr sz="2100" b="0">
                <a:solidFill>
                  <a:srgbClr val="0C2340"/>
                </a:solidFill>
                <a:latin typeface="Arial"/>
                <a:ea typeface="Arial"/>
                <a:cs typeface="Arial"/>
              </a:rPr>
              <a:t>The four-week option.</a:t>
            </a:r>
          </a:p>
          <a:p xmlns:a="http://schemas.openxmlformats.org/drawingml/2006/main">
            <a:pPr>
              <a:defRPr sz="2100" b="0">
                <a:solidFill>
                  <a:srgbClr val="0C2340"/>
                </a:solidFill>
                <a:latin typeface="Arial"/>
                <a:ea typeface="Arial"/>
                <a:cs typeface="Arial"/>
              </a:defRPr>
            </a:pPr>
            <a:r>
              <a:rPr sz="2100" b="0">
                <a:solidFill>
                  <a:srgbClr val="0C2340"/>
                </a:solidFill>
                <a:latin typeface="Arial"/>
                <a:ea typeface="Arial"/>
                <a:cs typeface="Arial"/>
              </a:rPr>
              <a:t>Specialist and reviewer capacity.</a:t>
            </a:r>
          </a:p>
          <a:p xmlns:a="http://schemas.openxmlformats.org/drawingml/2006/main">
            <a:pPr>
              <a:defRPr sz="2100" b="0">
                <a:solidFill>
                  <a:srgbClr val="0C2340"/>
                </a:solidFill>
                <a:latin typeface="Arial"/>
                <a:ea typeface="Arial"/>
                <a:cs typeface="Arial"/>
              </a:defRPr>
            </a:pPr>
            <a:r>
              <a:rPr sz="2100" b="0">
                <a:solidFill>
                  <a:srgbClr val="0C2340"/>
                </a:solidFill>
                <a:latin typeface="Arial"/>
                <a:ea typeface="Arial"/>
                <a:cs typeface="Arial"/>
              </a:rPr>
              <a:t>Commercial inputs and affected revisions.</a:t>
            </a:r>
          </a:p>
        </p:txBody>
      </p:sp>
      <p:sp>
        <p:nvSpPr>
          <p:cNvPr id="6" name="">
            <a:extLst xmlns:a="http://schemas.openxmlformats.org/drawingml/2006/main">
              <a:ext uri="{FF2B5EF4-FFF2-40B4-BE49-F238E27FC236}">
                <a16:creationId xmlns:a16="http://schemas.microsoft.com/office/drawing/2014/main" id="{BE872F6E-D810-49C4-A5F9-0046C16826C7}"/>
              </a:ext>
            </a:extLst>
          </p:cNvPr>
          <p:cNvSpPr>
            <a:spLocks xmlns:a="http://schemas.openxmlformats.org/drawingml/2006/main" noGrp="1"/>
          </p:cNvSpPr>
          <p:nvPr/>
        </p:nvSpPr>
        <p:spPr>
          <a:xfrm xmlns:a="http://schemas.openxmlformats.org/drawingml/2006/main">
            <a:off x="628650" y="6286500"/>
            <a:ext cx="10096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0C2340"/>
                </a:solidFill>
                <a:latin typeface="Arial"/>
                <a:ea typeface="Arial"/>
                <a:cs typeface="Arial"/>
              </a:defRPr>
            </a:pPr>
            <a:r>
              <a:rPr sz="1275" b="0">
                <a:solidFill>
                  <a:srgbClr val="0C2340"/>
                </a:solidFill>
                <a:latin typeface="Arial"/>
                <a:ea typeface="Arial"/>
                <a:cs typeface="Arial"/>
              </a:rPr>
              <a:t>Sample outputs · Suggested wording · Customer review pending</a:t>
            </a:r>
          </a:p>
        </p:txBody>
      </p:sp>
      <p:sp>
        <p:nvSpPr>
          <p:cNvPr id="7" name="">
            <a:extLst xmlns:a="http://schemas.openxmlformats.org/drawingml/2006/main">
              <a:ext uri="{FF2B5EF4-FFF2-40B4-BE49-F238E27FC236}">
                <a16:creationId xmlns:a16="http://schemas.microsoft.com/office/drawing/2014/main" id="{4937BA0D-DF93-4EB8-856A-DCAEB429F1AD}"/>
              </a:ext>
            </a:extLst>
          </p:cNvPr>
          <p:cNvSpPr>
            <a:spLocks xmlns:a="http://schemas.openxmlformats.org/drawingml/2006/main" noGrp="1"/>
          </p:cNvSpPr>
          <p:nvPr/>
        </p:nvSpPr>
        <p:spPr>
          <a:xfrm xmlns:a="http://schemas.openxmlformats.org/drawingml/2006/main">
            <a:off x="11334750" y="6286500"/>
            <a:ext cx="285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0C2340"/>
                </a:solidFill>
                <a:latin typeface="Arial"/>
                <a:ea typeface="Arial"/>
                <a:cs typeface="Arial"/>
              </a:defRPr>
            </a:pPr>
            <a:r>
              <a:rPr sz="1275" b="0">
                <a:solidFill>
                  <a:srgbClr val="0C2340"/>
                </a:solidFill>
                <a:latin typeface="Arial"/>
                <a:ea typeface="Arial"/>
                <a:cs typeface="Arial"/>
              </a:rPr>
              <a:t>5</a:t>
            </a:r>
          </a:p>
        </p:txBody>
      </p:sp>
      <p:pic xmlns:a="http://schemas.openxmlformats.org/drawingml/2006/main" xmlns:r="http://schemas.openxmlformats.org/officeDocument/2006/relationships">
        <p:nvPicPr>
          <p:cNvPr id="9" name="Stratum approved wordmark" descr="Stratum"/>
          <p:cNvPicPr>
            <a:picLocks noChangeAspect="1"/>
          </p:cNvPicPr>
          <p:nvPr/>
        </p:nvPicPr>
        <p:blipFill>
          <a:blip r:embed="rIdStratumBrand"/>
          <a:stretch>
            <a:fillRect/>
          </a:stretch>
        </p:blipFill>
        <p:spPr>
          <a:xfrm>
            <a:off x="609600" y="91440"/>
            <a:ext cx="872142" cy="254000"/>
          </a:xfrm>
          <a:prstGeom prst="rect">
            <a:avLst/>
          </a:prstGeom>
        </p:spPr>
      </p:pic>
      <p:sp xmlns:a="http://schemas.openxmlformats.org/drawingml/2006/main">
        <p:nvSpPr>
          <p:cNvPr id="10" name="Public Stratum website"/>
          <p:cNvSpPr txBox="1"/>
          <p:nvPr/>
        </p:nvSpPr>
        <p:spPr>
          <a:xfrm>
            <a:off x="8724000" y="91440"/>
            <a:ext cx="2858400" cy="254000"/>
          </a:xfrm>
          <a:prstGeom prst="rect">
            <a:avLst/>
          </a:prstGeom>
          <a:noFill/>
          <a:ln>
            <a:noFill/>
          </a:ln>
        </p:spPr>
        <p:txBody>
          <a:bodyPr lIns="0" rIns="0" tIns="0" bIns="0" anchor="ctr"/>
          <a:lstStyle/>
          <a:p>
            <a:pPr algn="r"/>
            <a:r>
              <a:rPr lang="en-US" sz="1200" b="1">
                <a:solidFill>
                  <a:srgbClr val="0C2340"/>
                </a:solidFill>
                <a:latin typeface="Geist"/>
              </a:rPr>
              <a:t>stratumgenops.com</a:t>
            </a:r>
          </a:p>
        </p:txBody>
      </p:sp>
    </p:spTree>
    <p:extLst>
      <p:ext uri="{BB962C8B-B14F-4D97-AF65-F5344CB8AC3E}">
        <p14:creationId xmlns:p14="http://schemas.microsoft.com/office/powerpoint/2010/main" val="686190645"/>
      </p:ext>
    </p:extLst>
  </p:cSld>
</p:sld>
</file>

<file path=ppt/slides/slide6.xml><?xml version="1.0" encoding="utf-8"?>
<p:sld xmlns:p="http://schemas.openxmlformats.org/presentationml/2006/main">
  <p:cSld>
    <p:bg>
      <p:bgPr>
        <a:solidFill xmlns:a="http://schemas.openxmlformats.org/drawingml/2006/main">
          <a:srgbClr val="F8FB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02BAD4E9-030A-4C37-AFBA-DFB3DC1D7B9F}"/>
              </a:ext>
            </a:extLst>
          </p:cNvPr>
          <p:cNvSpPr>
            <a:spLocks xmlns:a="http://schemas.openxmlformats.org/drawingml/2006/main" noGrp="1"/>
          </p:cNvSpPr>
          <p:nvPr/>
        </p:nvSpPr>
        <p:spPr>
          <a:xfrm xmlns:a="http://schemas.openxmlformats.org/drawingml/2006/main">
            <a:off x="609600" y="457200"/>
            <a:ext cx="109728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0C2340"/>
                </a:solidFill>
                <a:latin typeface="Arial"/>
                <a:ea typeface="Arial"/>
                <a:cs typeface="Arial"/>
              </a:defRPr>
            </a:pPr>
            <a:r>
              <a:rPr sz="3300" b="1">
                <a:solidFill>
                  <a:srgbClr val="0C2340"/>
                </a:solidFill>
                <a:latin typeface="Arial"/>
                <a:ea typeface="Arial"/>
                <a:cs typeface="Arial"/>
              </a:rPr>
              <a:t>The next decision is the delivery boundary</a:t>
            </a:r>
          </a:p>
        </p:txBody>
      </p:sp>
      <p:sp>
        <p:nvSpPr>
          <p:cNvPr id="2" name="">
            <a:extLst xmlns:a="http://schemas.openxmlformats.org/drawingml/2006/main">
              <a:ext uri="{FF2B5EF4-FFF2-40B4-BE49-F238E27FC236}">
                <a16:creationId xmlns:a16="http://schemas.microsoft.com/office/drawing/2014/main" id="{2FE0ADEA-3EB7-4880-A732-F278C91CD1B0}"/>
              </a:ext>
            </a:extLst>
          </p:cNvPr>
          <p:cNvSpPr>
            <a:spLocks xmlns:a="http://schemas.openxmlformats.org/drawingml/2006/main" noGrp="1"/>
          </p:cNvSpPr>
          <p:nvPr/>
        </p:nvSpPr>
        <p:spPr>
          <a:xfrm xmlns:a="http://schemas.openxmlformats.org/drawingml/2006/main">
            <a:off x="628650" y="1924050"/>
            <a:ext cx="10858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0369A1"/>
                </a:solidFill>
                <a:latin typeface="Arial"/>
                <a:ea typeface="Arial"/>
                <a:cs typeface="Arial"/>
              </a:defRPr>
            </a:pPr>
            <a:r>
              <a:rPr sz="2325" b="1">
                <a:solidFill>
                  <a:srgbClr val="0369A1"/>
                </a:solidFill>
                <a:latin typeface="Arial"/>
                <a:ea typeface="Arial"/>
                <a:cs typeface="Arial"/>
              </a:rPr>
              <a:t>Confirm the scope and capacity before release</a:t>
            </a:r>
          </a:p>
        </p:txBody>
      </p:sp>
      <p:sp>
        <p:nvSpPr>
          <p:cNvPr id="3" name="">
            <a:extLst xmlns:a="http://schemas.openxmlformats.org/drawingml/2006/main">
              <a:ext uri="{FF2B5EF4-FFF2-40B4-BE49-F238E27FC236}">
                <a16:creationId xmlns:a16="http://schemas.microsoft.com/office/drawing/2014/main" id="{9045290C-0367-4169-9046-B0D483438DBE}"/>
              </a:ext>
            </a:extLst>
          </p:cNvPr>
          <p:cNvSpPr>
            <a:spLocks xmlns:a="http://schemas.openxmlformats.org/drawingml/2006/main" noGrp="1"/>
          </p:cNvSpPr>
          <p:nvPr/>
        </p:nvSpPr>
        <p:spPr>
          <a:xfrm xmlns:a="http://schemas.openxmlformats.org/drawingml/2006/main">
            <a:off x="628650" y="3086100"/>
            <a:ext cx="1081087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0C2340"/>
                </a:solidFill>
                <a:latin typeface="Arial"/>
                <a:ea typeface="Arial"/>
                <a:cs typeface="Arial"/>
              </a:defRPr>
            </a:pPr>
            <a:r>
              <a:rPr sz="1950" b="0">
                <a:solidFill>
                  <a:srgbClr val="0C2340"/>
                </a:solidFill>
                <a:latin typeface="Arial"/>
                <a:ea typeface="Arial"/>
                <a:cs typeface="Arial"/>
              </a:rPr>
              <a:t>Select the delivery option with its consequences visible.</a:t>
            </a:r>
          </a:p>
        </p:txBody>
      </p:sp>
      <p:sp>
        <p:nvSpPr>
          <p:cNvPr id="4" name="">
            <a:extLst xmlns:a="http://schemas.openxmlformats.org/drawingml/2006/main">
              <a:ext uri="{FF2B5EF4-FFF2-40B4-BE49-F238E27FC236}">
                <a16:creationId xmlns:a16="http://schemas.microsoft.com/office/drawing/2014/main" id="{80E5C62B-6D66-4728-970E-6582FC99FE96}"/>
              </a:ext>
            </a:extLst>
          </p:cNvPr>
          <p:cNvSpPr>
            <a:spLocks xmlns:a="http://schemas.openxmlformats.org/drawingml/2006/main" noGrp="1"/>
          </p:cNvSpPr>
          <p:nvPr/>
        </p:nvSpPr>
        <p:spPr>
          <a:xfrm xmlns:a="http://schemas.openxmlformats.org/drawingml/2006/main">
            <a:off x="628650" y="3924300"/>
            <a:ext cx="1081087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0C2340"/>
                </a:solidFill>
                <a:latin typeface="Arial"/>
                <a:ea typeface="Arial"/>
                <a:cs typeface="Arial"/>
              </a:defRPr>
            </a:pPr>
            <a:r>
              <a:rPr sz="1950" b="0">
                <a:solidFill>
                  <a:srgbClr val="0C2340"/>
                </a:solidFill>
                <a:latin typeface="Arial"/>
                <a:ea typeface="Arial"/>
                <a:cs typeface="Arial"/>
              </a:rPr>
              <a:t>Supply approved effort, rates and acceptance criteria.</a:t>
            </a:r>
          </a:p>
        </p:txBody>
      </p:sp>
      <p:sp>
        <p:nvSpPr>
          <p:cNvPr id="5" name="">
            <a:extLst xmlns:a="http://schemas.openxmlformats.org/drawingml/2006/main">
              <a:ext uri="{FF2B5EF4-FFF2-40B4-BE49-F238E27FC236}">
                <a16:creationId xmlns:a16="http://schemas.microsoft.com/office/drawing/2014/main" id="{7AFBF25E-7EEB-464B-8221-9BC159130372}"/>
              </a:ext>
            </a:extLst>
          </p:cNvPr>
          <p:cNvSpPr>
            <a:spLocks xmlns:a="http://schemas.openxmlformats.org/drawingml/2006/main" noGrp="1"/>
          </p:cNvSpPr>
          <p:nvPr/>
        </p:nvSpPr>
        <p:spPr>
          <a:xfrm xmlns:a="http://schemas.openxmlformats.org/drawingml/2006/main">
            <a:off x="628650" y="4762500"/>
            <a:ext cx="1081087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0C2340"/>
                </a:solidFill>
                <a:latin typeface="Arial"/>
                <a:ea typeface="Arial"/>
                <a:cs typeface="Arial"/>
              </a:defRPr>
            </a:pPr>
            <a:r>
              <a:rPr sz="1950" b="0">
                <a:solidFill>
                  <a:srgbClr val="0C2340"/>
                </a:solidFill>
                <a:latin typeface="Arial"/>
                <a:ea typeface="Arial"/>
                <a:cs typeface="Arial"/>
              </a:rPr>
              <a:t>Review each affected revision and authorize any external release separately.</a:t>
            </a:r>
          </a:p>
        </p:txBody>
      </p:sp>
      <p:sp>
        <p:nvSpPr>
          <p:cNvPr id="6" name="">
            <a:extLst xmlns:a="http://schemas.openxmlformats.org/drawingml/2006/main">
              <a:ext uri="{FF2B5EF4-FFF2-40B4-BE49-F238E27FC236}">
                <a16:creationId xmlns:a16="http://schemas.microsoft.com/office/drawing/2014/main" id="{0E2A23E4-A888-431E-ACD7-D8DECD2574F4}"/>
              </a:ext>
            </a:extLst>
          </p:cNvPr>
          <p:cNvSpPr>
            <a:spLocks xmlns:a="http://schemas.openxmlformats.org/drawingml/2006/main" noGrp="1"/>
          </p:cNvSpPr>
          <p:nvPr/>
        </p:nvSpPr>
        <p:spPr>
          <a:xfrm xmlns:a="http://schemas.openxmlformats.org/drawingml/2006/main">
            <a:off x="628650" y="6286500"/>
            <a:ext cx="10096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0C2340"/>
                </a:solidFill>
                <a:latin typeface="Arial"/>
                <a:ea typeface="Arial"/>
                <a:cs typeface="Arial"/>
              </a:defRPr>
            </a:pPr>
            <a:r>
              <a:rPr sz="1275" b="0">
                <a:solidFill>
                  <a:srgbClr val="0C2340"/>
                </a:solidFill>
                <a:latin typeface="Arial"/>
                <a:ea typeface="Arial"/>
                <a:cs typeface="Arial"/>
              </a:rPr>
              <a:t>Sample outputs · Suggested wording · Customer review pending</a:t>
            </a:r>
          </a:p>
        </p:txBody>
      </p:sp>
      <p:sp>
        <p:nvSpPr>
          <p:cNvPr id="7" name="">
            <a:extLst xmlns:a="http://schemas.openxmlformats.org/drawingml/2006/main">
              <a:ext uri="{FF2B5EF4-FFF2-40B4-BE49-F238E27FC236}">
                <a16:creationId xmlns:a16="http://schemas.microsoft.com/office/drawing/2014/main" id="{246D3FBC-DC3F-44E7-91A7-4CD75E410568}"/>
              </a:ext>
            </a:extLst>
          </p:cNvPr>
          <p:cNvSpPr>
            <a:spLocks xmlns:a="http://schemas.openxmlformats.org/drawingml/2006/main" noGrp="1"/>
          </p:cNvSpPr>
          <p:nvPr/>
        </p:nvSpPr>
        <p:spPr>
          <a:xfrm xmlns:a="http://schemas.openxmlformats.org/drawingml/2006/main">
            <a:off x="11334750" y="6286500"/>
            <a:ext cx="285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0C2340"/>
                </a:solidFill>
                <a:latin typeface="Arial"/>
                <a:ea typeface="Arial"/>
                <a:cs typeface="Arial"/>
              </a:defRPr>
            </a:pPr>
            <a:r>
              <a:rPr sz="1275" b="0">
                <a:solidFill>
                  <a:srgbClr val="0C2340"/>
                </a:solidFill>
                <a:latin typeface="Arial"/>
                <a:ea typeface="Arial"/>
                <a:cs typeface="Arial"/>
              </a:rPr>
              <a:t>6</a:t>
            </a:r>
          </a:p>
        </p:txBody>
      </p:sp>
      <p:pic xmlns:a="http://schemas.openxmlformats.org/drawingml/2006/main" xmlns:r="http://schemas.openxmlformats.org/officeDocument/2006/relationships">
        <p:nvPicPr>
          <p:cNvPr id="9" name="Stratum approved wordmark" descr="Stratum"/>
          <p:cNvPicPr>
            <a:picLocks noChangeAspect="1"/>
          </p:cNvPicPr>
          <p:nvPr/>
        </p:nvPicPr>
        <p:blipFill>
          <a:blip r:embed="rIdStratumBrand"/>
          <a:stretch>
            <a:fillRect/>
          </a:stretch>
        </p:blipFill>
        <p:spPr>
          <a:xfrm>
            <a:off x="609600" y="91440"/>
            <a:ext cx="872142" cy="254000"/>
          </a:xfrm>
          <a:prstGeom prst="rect">
            <a:avLst/>
          </a:prstGeom>
        </p:spPr>
      </p:pic>
      <p:sp xmlns:a="http://schemas.openxmlformats.org/drawingml/2006/main">
        <p:nvSpPr>
          <p:cNvPr id="10" name="Public Stratum website"/>
          <p:cNvSpPr txBox="1"/>
          <p:nvPr/>
        </p:nvSpPr>
        <p:spPr>
          <a:xfrm>
            <a:off x="8724000" y="91440"/>
            <a:ext cx="2858400" cy="254000"/>
          </a:xfrm>
          <a:prstGeom prst="rect">
            <a:avLst/>
          </a:prstGeom>
          <a:noFill/>
          <a:ln>
            <a:noFill/>
          </a:ln>
        </p:spPr>
        <p:txBody>
          <a:bodyPr lIns="0" rIns="0" tIns="0" bIns="0" anchor="ctr"/>
          <a:lstStyle/>
          <a:p>
            <a:pPr algn="r"/>
            <a:r>
              <a:rPr lang="en-US" sz="1200" b="1">
                <a:solidFill>
                  <a:srgbClr val="0C2340"/>
                </a:solidFill>
                <a:latin typeface="Geist"/>
              </a:rPr>
              <a:t>stratumgenops.com</a:t>
            </a:r>
          </a:p>
        </p:txBody>
      </p:sp>
    </p:spTree>
    <p:extLst>
      <p:ext uri="{BB962C8B-B14F-4D97-AF65-F5344CB8AC3E}">
        <p14:creationId xmlns:p14="http://schemas.microsoft.com/office/powerpoint/2010/main" val="139079020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Slides>6</ap:Slides>
  <ap:Notes>6</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title>Presentation</dc:title>
</coreProperties>
</file>